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584" r:id="rId5"/>
    <p:sldId id="257" r:id="rId6"/>
    <p:sldId id="286" r:id="rId7"/>
    <p:sldId id="579" r:id="rId8"/>
    <p:sldId id="441"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08C"/>
    <a:srgbClr val="49BF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837" autoAdjust="0"/>
  </p:normalViewPr>
  <p:slideViewPr>
    <p:cSldViewPr snapToGrid="0">
      <p:cViewPr varScale="1">
        <p:scale>
          <a:sx n="58" d="100"/>
          <a:sy n="58"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792395-E4B2-4887-B118-A96B068353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DF12E6C-23D2-440A-AFBE-4A9D012C1ED5}">
      <dgm:prSet/>
      <dgm:spPr>
        <a:solidFill>
          <a:schemeClr val="accent2">
            <a:lumMod val="60000"/>
            <a:lumOff val="40000"/>
          </a:schemeClr>
        </a:solidFill>
      </dgm:spPr>
      <dgm:t>
        <a:bodyPr/>
        <a:lstStyle/>
        <a:p>
          <a:r>
            <a:rPr lang="en-GB" b="0" i="0" baseline="0" dirty="0">
              <a:solidFill>
                <a:schemeClr val="tx1"/>
              </a:solidFill>
            </a:rPr>
            <a:t>Recognises VCSE and community have a key role in addressing inequalities :</a:t>
          </a:r>
          <a:endParaRPr lang="en-US" dirty="0">
            <a:solidFill>
              <a:schemeClr val="tx1"/>
            </a:solidFill>
          </a:endParaRPr>
        </a:p>
      </dgm:t>
    </dgm:pt>
    <dgm:pt modelId="{5EA0281B-9A1A-4436-8F8D-254DE8F31ACD}" type="parTrans" cxnId="{FB6172CE-A18F-4A2C-A2EA-EFDF70885712}">
      <dgm:prSet/>
      <dgm:spPr/>
      <dgm:t>
        <a:bodyPr/>
        <a:lstStyle/>
        <a:p>
          <a:endParaRPr lang="en-US"/>
        </a:p>
      </dgm:t>
    </dgm:pt>
    <dgm:pt modelId="{DAD39296-2456-4D22-9621-B5911B4D6863}" type="sibTrans" cxnId="{FB6172CE-A18F-4A2C-A2EA-EFDF70885712}">
      <dgm:prSet/>
      <dgm:spPr/>
      <dgm:t>
        <a:bodyPr/>
        <a:lstStyle/>
        <a:p>
          <a:endParaRPr lang="en-US"/>
        </a:p>
      </dgm:t>
    </dgm:pt>
    <dgm:pt modelId="{91C6A549-2562-4143-B3B9-FE79E526DA63}">
      <dgm:prSet/>
      <dgm:spPr/>
      <dgm:t>
        <a:bodyPr/>
        <a:lstStyle/>
        <a:p>
          <a:r>
            <a:rPr lang="en-GB" b="0" i="0" baseline="0" dirty="0"/>
            <a:t>Accessed by people who might be struggling or have complex lives and multiple challenges, who don’t come into the statutory system</a:t>
          </a:r>
          <a:endParaRPr lang="en-US" dirty="0"/>
        </a:p>
      </dgm:t>
    </dgm:pt>
    <dgm:pt modelId="{CC6FDC8A-D542-4668-A17C-5AA6B8A80DA6}" type="parTrans" cxnId="{E7852FEE-EADA-485E-B907-91A4843A1777}">
      <dgm:prSet/>
      <dgm:spPr/>
      <dgm:t>
        <a:bodyPr/>
        <a:lstStyle/>
        <a:p>
          <a:endParaRPr lang="en-US"/>
        </a:p>
      </dgm:t>
    </dgm:pt>
    <dgm:pt modelId="{46803061-F41D-4DF6-9699-A853B771F13C}" type="sibTrans" cxnId="{E7852FEE-EADA-485E-B907-91A4843A1777}">
      <dgm:prSet/>
      <dgm:spPr/>
      <dgm:t>
        <a:bodyPr/>
        <a:lstStyle/>
        <a:p>
          <a:endParaRPr lang="en-US"/>
        </a:p>
      </dgm:t>
    </dgm:pt>
    <dgm:pt modelId="{07821C09-A6BB-4D49-9923-E35FBB943C00}">
      <dgm:prSet/>
      <dgm:spPr/>
      <dgm:t>
        <a:bodyPr/>
        <a:lstStyle/>
        <a:p>
          <a:r>
            <a:rPr lang="en-GB" b="0" i="0" baseline="0" dirty="0"/>
            <a:t>Recognises that community organisations are trusted by local people to have these honest, non judgemental and holistic conversation and “hold the spaces” for this.</a:t>
          </a:r>
          <a:endParaRPr lang="en-US" dirty="0"/>
        </a:p>
      </dgm:t>
    </dgm:pt>
    <dgm:pt modelId="{285D1862-CBFC-4B7C-829B-F72C30DCF6BC}" type="parTrans" cxnId="{22E43E01-41AD-4D51-B58E-5C769702C17F}">
      <dgm:prSet/>
      <dgm:spPr/>
      <dgm:t>
        <a:bodyPr/>
        <a:lstStyle/>
        <a:p>
          <a:endParaRPr lang="en-US"/>
        </a:p>
      </dgm:t>
    </dgm:pt>
    <dgm:pt modelId="{C04D05A2-09EA-4264-9ADB-DF15C1C93BD8}" type="sibTrans" cxnId="{22E43E01-41AD-4D51-B58E-5C769702C17F}">
      <dgm:prSet/>
      <dgm:spPr/>
      <dgm:t>
        <a:bodyPr/>
        <a:lstStyle/>
        <a:p>
          <a:endParaRPr lang="en-US"/>
        </a:p>
      </dgm:t>
    </dgm:pt>
    <dgm:pt modelId="{98E121BE-0BC6-49C8-84EA-5A23262131BC}">
      <dgm:prSet/>
      <dgm:spPr/>
      <dgm:t>
        <a:bodyPr/>
        <a:lstStyle/>
        <a:p>
          <a:r>
            <a:rPr lang="en-GB" b="0" i="0" baseline="0" dirty="0"/>
            <a:t>Also that VCSE already lives the values that underpin those conversations  -  strengths based, enabling and person centred approaches – the mindset for a coaching/behavioural approach. </a:t>
          </a:r>
          <a:endParaRPr lang="en-US" dirty="0"/>
        </a:p>
      </dgm:t>
    </dgm:pt>
    <dgm:pt modelId="{7B7D20E6-7C15-4C6F-9934-27533805BE88}" type="parTrans" cxnId="{5D6F041F-0449-418D-80FE-80442B581AFC}">
      <dgm:prSet/>
      <dgm:spPr/>
      <dgm:t>
        <a:bodyPr/>
        <a:lstStyle/>
        <a:p>
          <a:endParaRPr lang="en-US"/>
        </a:p>
      </dgm:t>
    </dgm:pt>
    <dgm:pt modelId="{3ABA4A8D-7B49-4A8A-8AC9-55B9CA8B631C}" type="sibTrans" cxnId="{5D6F041F-0449-418D-80FE-80442B581AFC}">
      <dgm:prSet/>
      <dgm:spPr/>
      <dgm:t>
        <a:bodyPr/>
        <a:lstStyle/>
        <a:p>
          <a:endParaRPr lang="en-US"/>
        </a:p>
      </dgm:t>
    </dgm:pt>
    <dgm:pt modelId="{0784DD5F-FCF2-4C03-A39B-33A09FC1E0E9}" type="pres">
      <dgm:prSet presAssocID="{89792395-E4B2-4887-B118-A96B06835341}" presName="linear" presStyleCnt="0">
        <dgm:presLayoutVars>
          <dgm:animLvl val="lvl"/>
          <dgm:resizeHandles val="exact"/>
        </dgm:presLayoutVars>
      </dgm:prSet>
      <dgm:spPr/>
    </dgm:pt>
    <dgm:pt modelId="{6B5BC44A-0553-4153-8D3C-AF0F57213526}" type="pres">
      <dgm:prSet presAssocID="{4DF12E6C-23D2-440A-AFBE-4A9D012C1ED5}" presName="parentText" presStyleLbl="node1" presStyleIdx="0" presStyleCnt="1" custLinFactNeighborX="0" custLinFactNeighborY="127">
        <dgm:presLayoutVars>
          <dgm:chMax val="0"/>
          <dgm:bulletEnabled val="1"/>
        </dgm:presLayoutVars>
      </dgm:prSet>
      <dgm:spPr/>
    </dgm:pt>
    <dgm:pt modelId="{8E689049-43BA-4EFB-AFE2-FB5DAA08DAB7}" type="pres">
      <dgm:prSet presAssocID="{4DF12E6C-23D2-440A-AFBE-4A9D012C1ED5}" presName="childText" presStyleLbl="revTx" presStyleIdx="0" presStyleCnt="1">
        <dgm:presLayoutVars>
          <dgm:bulletEnabled val="1"/>
        </dgm:presLayoutVars>
      </dgm:prSet>
      <dgm:spPr/>
    </dgm:pt>
  </dgm:ptLst>
  <dgm:cxnLst>
    <dgm:cxn modelId="{22E43E01-41AD-4D51-B58E-5C769702C17F}" srcId="{4DF12E6C-23D2-440A-AFBE-4A9D012C1ED5}" destId="{07821C09-A6BB-4D49-9923-E35FBB943C00}" srcOrd="1" destOrd="0" parTransId="{285D1862-CBFC-4B7C-829B-F72C30DCF6BC}" sibTransId="{C04D05A2-09EA-4264-9ADB-DF15C1C93BD8}"/>
    <dgm:cxn modelId="{5D6F041F-0449-418D-80FE-80442B581AFC}" srcId="{4DF12E6C-23D2-440A-AFBE-4A9D012C1ED5}" destId="{98E121BE-0BC6-49C8-84EA-5A23262131BC}" srcOrd="2" destOrd="0" parTransId="{7B7D20E6-7C15-4C6F-9934-27533805BE88}" sibTransId="{3ABA4A8D-7B49-4A8A-8AC9-55B9CA8B631C}"/>
    <dgm:cxn modelId="{279EDF40-2293-4C24-8375-3A8AB102D5F3}" type="presOf" srcId="{89792395-E4B2-4887-B118-A96B06835341}" destId="{0784DD5F-FCF2-4C03-A39B-33A09FC1E0E9}" srcOrd="0" destOrd="0" presId="urn:microsoft.com/office/officeart/2005/8/layout/vList2"/>
    <dgm:cxn modelId="{57CB244A-806D-4207-80C6-0ED41510A7A1}" type="presOf" srcId="{4DF12E6C-23D2-440A-AFBE-4A9D012C1ED5}" destId="{6B5BC44A-0553-4153-8D3C-AF0F57213526}" srcOrd="0" destOrd="0" presId="urn:microsoft.com/office/officeart/2005/8/layout/vList2"/>
    <dgm:cxn modelId="{CFD84959-EA85-4412-919A-9824332356CF}" type="presOf" srcId="{07821C09-A6BB-4D49-9923-E35FBB943C00}" destId="{8E689049-43BA-4EFB-AFE2-FB5DAA08DAB7}" srcOrd="0" destOrd="1" presId="urn:microsoft.com/office/officeart/2005/8/layout/vList2"/>
    <dgm:cxn modelId="{A09884BD-A9CF-4970-92C4-C00AC8B38AA4}" type="presOf" srcId="{98E121BE-0BC6-49C8-84EA-5A23262131BC}" destId="{8E689049-43BA-4EFB-AFE2-FB5DAA08DAB7}" srcOrd="0" destOrd="2" presId="urn:microsoft.com/office/officeart/2005/8/layout/vList2"/>
    <dgm:cxn modelId="{FB6172CE-A18F-4A2C-A2EA-EFDF70885712}" srcId="{89792395-E4B2-4887-B118-A96B06835341}" destId="{4DF12E6C-23D2-440A-AFBE-4A9D012C1ED5}" srcOrd="0" destOrd="0" parTransId="{5EA0281B-9A1A-4436-8F8D-254DE8F31ACD}" sibTransId="{DAD39296-2456-4D22-9621-B5911B4D6863}"/>
    <dgm:cxn modelId="{E7852FEE-EADA-485E-B907-91A4843A1777}" srcId="{4DF12E6C-23D2-440A-AFBE-4A9D012C1ED5}" destId="{91C6A549-2562-4143-B3B9-FE79E526DA63}" srcOrd="0" destOrd="0" parTransId="{CC6FDC8A-D542-4668-A17C-5AA6B8A80DA6}" sibTransId="{46803061-F41D-4DF6-9699-A853B771F13C}"/>
    <dgm:cxn modelId="{AB7A10F6-CD28-4841-99A1-923907E51310}" type="presOf" srcId="{91C6A549-2562-4143-B3B9-FE79E526DA63}" destId="{8E689049-43BA-4EFB-AFE2-FB5DAA08DAB7}" srcOrd="0" destOrd="0" presId="urn:microsoft.com/office/officeart/2005/8/layout/vList2"/>
    <dgm:cxn modelId="{43409558-5245-4127-937E-4B2893176A89}" type="presParOf" srcId="{0784DD5F-FCF2-4C03-A39B-33A09FC1E0E9}" destId="{6B5BC44A-0553-4153-8D3C-AF0F57213526}" srcOrd="0" destOrd="0" presId="urn:microsoft.com/office/officeart/2005/8/layout/vList2"/>
    <dgm:cxn modelId="{04EA84E5-9312-4791-8EC8-0365D0655FFE}" type="presParOf" srcId="{0784DD5F-FCF2-4C03-A39B-33A09FC1E0E9}" destId="{8E689049-43BA-4EFB-AFE2-FB5DAA08DAB7}"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AA3E62-E7F8-4399-A3AA-DCC199AFF1F1}"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C5B684AA-D3F4-4D7D-BE5C-1372F5BB9A40}">
      <dgm:prSet phldrT="[Text]" custT="1"/>
      <dgm:spPr/>
      <dgm:t>
        <a:bodyPr/>
        <a:lstStyle/>
        <a:p>
          <a:pPr algn="r"/>
          <a:r>
            <a:rPr lang="en-GB" sz="1700" dirty="0"/>
            <a:t>Questioning skills</a:t>
          </a:r>
        </a:p>
      </dgm:t>
    </dgm:pt>
    <dgm:pt modelId="{94A87E79-586C-4DDC-A583-59B254FE175A}" type="parTrans" cxnId="{6DFFE292-87D5-4F15-A8F3-1B4E24F39FA2}">
      <dgm:prSet/>
      <dgm:spPr/>
      <dgm:t>
        <a:bodyPr/>
        <a:lstStyle/>
        <a:p>
          <a:pPr algn="r"/>
          <a:endParaRPr lang="en-GB" sz="1800"/>
        </a:p>
      </dgm:t>
    </dgm:pt>
    <dgm:pt modelId="{DF79D697-DCB3-42CB-A029-E245D9CC9E77}" type="sibTrans" cxnId="{6DFFE292-87D5-4F15-A8F3-1B4E24F39FA2}">
      <dgm:prSet custT="1"/>
      <dgm:spPr/>
      <dgm:t>
        <a:bodyPr/>
        <a:lstStyle/>
        <a:p>
          <a:pPr algn="r"/>
          <a:r>
            <a:rPr lang="en-GB" sz="1800" dirty="0"/>
            <a:t>Positive Psychology</a:t>
          </a:r>
        </a:p>
      </dgm:t>
    </dgm:pt>
    <dgm:pt modelId="{4EE92E44-C9DF-4189-83A6-7F4B4AE400B1}">
      <dgm:prSet phldrT="[Text]" custT="1"/>
      <dgm:spPr/>
      <dgm:t>
        <a:bodyPr/>
        <a:lstStyle/>
        <a:p>
          <a:pPr algn="r"/>
          <a:r>
            <a:rPr lang="en-GB" sz="1800" b="1" dirty="0">
              <a:solidFill>
                <a:schemeClr val="accent2">
                  <a:lumMod val="75000"/>
                </a:schemeClr>
              </a:solidFill>
            </a:rPr>
            <a:t>Principles and models from psychology and behavioural science </a:t>
          </a:r>
        </a:p>
      </dgm:t>
    </dgm:pt>
    <dgm:pt modelId="{67ECD56F-796E-45BA-A5B9-FE8B270611BB}" type="parTrans" cxnId="{7104FF6F-802C-485F-A034-E71049182D6C}">
      <dgm:prSet/>
      <dgm:spPr/>
      <dgm:t>
        <a:bodyPr/>
        <a:lstStyle/>
        <a:p>
          <a:pPr algn="r"/>
          <a:endParaRPr lang="en-GB" sz="1800"/>
        </a:p>
      </dgm:t>
    </dgm:pt>
    <dgm:pt modelId="{3A9B00AC-EBE5-45CB-8E9B-4B86B5B0BBCD}" type="sibTrans" cxnId="{7104FF6F-802C-485F-A034-E71049182D6C}">
      <dgm:prSet/>
      <dgm:spPr/>
      <dgm:t>
        <a:bodyPr/>
        <a:lstStyle/>
        <a:p>
          <a:pPr algn="r"/>
          <a:endParaRPr lang="en-GB" sz="1800"/>
        </a:p>
      </dgm:t>
    </dgm:pt>
    <dgm:pt modelId="{BF0FEC1F-F98B-4844-83D7-22D4804BB34F}">
      <dgm:prSet phldrT="[Text]" custT="1"/>
      <dgm:spPr/>
      <dgm:t>
        <a:bodyPr/>
        <a:lstStyle/>
        <a:p>
          <a:pPr algn="r"/>
          <a:r>
            <a:rPr lang="en-GB" sz="1800" dirty="0"/>
            <a:t>Active Listening skills</a:t>
          </a:r>
        </a:p>
      </dgm:t>
    </dgm:pt>
    <dgm:pt modelId="{C0A802C1-B66E-4C3C-9143-1D45CA72E98E}" type="parTrans" cxnId="{69ECBC78-D35D-46F7-90BE-FE32F1E29C14}">
      <dgm:prSet/>
      <dgm:spPr/>
      <dgm:t>
        <a:bodyPr/>
        <a:lstStyle/>
        <a:p>
          <a:pPr algn="r"/>
          <a:endParaRPr lang="en-GB" sz="1800"/>
        </a:p>
      </dgm:t>
    </dgm:pt>
    <dgm:pt modelId="{E1C10E8E-719D-4C44-AABB-26580D677F97}" type="sibTrans" cxnId="{69ECBC78-D35D-46F7-90BE-FE32F1E29C14}">
      <dgm:prSet custT="1"/>
      <dgm:spPr/>
      <dgm:t>
        <a:bodyPr/>
        <a:lstStyle/>
        <a:p>
          <a:pPr algn="r"/>
          <a:r>
            <a:rPr lang="en-GB" sz="1800" dirty="0"/>
            <a:t>Using challenge and rapport </a:t>
          </a:r>
        </a:p>
      </dgm:t>
    </dgm:pt>
    <dgm:pt modelId="{71D67A6F-4674-4D47-8F62-D3536DC0B0E2}">
      <dgm:prSet phldrT="[Text]" custT="1"/>
      <dgm:spPr/>
      <dgm:t>
        <a:bodyPr/>
        <a:lstStyle/>
        <a:p>
          <a:pPr algn="r"/>
          <a:r>
            <a:rPr lang="en-GB" sz="1800" b="1" dirty="0">
              <a:solidFill>
                <a:schemeClr val="accent2">
                  <a:lumMod val="75000"/>
                </a:schemeClr>
              </a:solidFill>
            </a:rPr>
            <a:t>Knowledge and skills of the worker  </a:t>
          </a:r>
        </a:p>
      </dgm:t>
    </dgm:pt>
    <dgm:pt modelId="{F7C16E40-4ACE-40CA-B92B-D1E40E7656B6}" type="parTrans" cxnId="{A6B5803D-7C82-41AB-A0BC-F2880781B62B}">
      <dgm:prSet/>
      <dgm:spPr/>
      <dgm:t>
        <a:bodyPr/>
        <a:lstStyle/>
        <a:p>
          <a:pPr algn="r"/>
          <a:endParaRPr lang="en-GB" sz="1800"/>
        </a:p>
      </dgm:t>
    </dgm:pt>
    <dgm:pt modelId="{3260920B-95AE-44FC-8378-F8FB55FE728E}" type="sibTrans" cxnId="{A6B5803D-7C82-41AB-A0BC-F2880781B62B}">
      <dgm:prSet/>
      <dgm:spPr/>
      <dgm:t>
        <a:bodyPr/>
        <a:lstStyle/>
        <a:p>
          <a:pPr algn="r"/>
          <a:endParaRPr lang="en-GB" sz="1800"/>
        </a:p>
      </dgm:t>
    </dgm:pt>
    <dgm:pt modelId="{5234BC02-829E-4A4B-BA3A-A83B0D2D1747}">
      <dgm:prSet phldrT="[Text]" custT="1"/>
      <dgm:spPr/>
      <dgm:t>
        <a:bodyPr/>
        <a:lstStyle/>
        <a:p>
          <a:pPr algn="r"/>
          <a:r>
            <a:rPr lang="en-GB" sz="1800" dirty="0"/>
            <a:t>Focus on potential and change talk</a:t>
          </a:r>
        </a:p>
      </dgm:t>
    </dgm:pt>
    <dgm:pt modelId="{CBD4F574-27DB-46EC-8437-F3AF02E922E3}" type="parTrans" cxnId="{6EF43B79-1CCD-4404-B84C-EE5D70E54FF3}">
      <dgm:prSet/>
      <dgm:spPr/>
      <dgm:t>
        <a:bodyPr/>
        <a:lstStyle/>
        <a:p>
          <a:pPr algn="r"/>
          <a:endParaRPr lang="en-GB" sz="1800"/>
        </a:p>
      </dgm:t>
    </dgm:pt>
    <dgm:pt modelId="{4C822A2F-E56C-41B1-BEC7-6E7FCAB731F0}" type="sibTrans" cxnId="{6EF43B79-1CCD-4404-B84C-EE5D70E54FF3}">
      <dgm:prSet custT="1"/>
      <dgm:spPr/>
      <dgm:t>
        <a:bodyPr/>
        <a:lstStyle/>
        <a:p>
          <a:pPr algn="r"/>
          <a:r>
            <a:rPr lang="en-GB" sz="1800" dirty="0"/>
            <a:t>Responding to Stages of change </a:t>
          </a:r>
        </a:p>
      </dgm:t>
    </dgm:pt>
    <dgm:pt modelId="{88F77ECC-278A-4168-9E3A-610038F5608C}">
      <dgm:prSet phldrT="[Text]" custT="1"/>
      <dgm:spPr/>
      <dgm:t>
        <a:bodyPr/>
        <a:lstStyle/>
        <a:p>
          <a:pPr algn="r"/>
          <a:r>
            <a:rPr lang="en-GB" sz="1800" b="1" dirty="0">
              <a:solidFill>
                <a:schemeClr val="accent2">
                  <a:lumMod val="75000"/>
                </a:schemeClr>
              </a:solidFill>
            </a:rPr>
            <a:t>Skills and techniques from performance coaching </a:t>
          </a:r>
        </a:p>
      </dgm:t>
    </dgm:pt>
    <dgm:pt modelId="{E47E5C09-F9A3-4890-BDC2-C6934F2AB5FD}" type="parTrans" cxnId="{ADD4EE86-80EE-406D-8B44-7CA3D86817BB}">
      <dgm:prSet/>
      <dgm:spPr/>
      <dgm:t>
        <a:bodyPr/>
        <a:lstStyle/>
        <a:p>
          <a:pPr algn="r"/>
          <a:endParaRPr lang="en-GB" sz="1800"/>
        </a:p>
      </dgm:t>
    </dgm:pt>
    <dgm:pt modelId="{8F7ED896-0042-4579-A1BE-1F3788A617A6}" type="sibTrans" cxnId="{ADD4EE86-80EE-406D-8B44-7CA3D86817BB}">
      <dgm:prSet/>
      <dgm:spPr/>
      <dgm:t>
        <a:bodyPr/>
        <a:lstStyle/>
        <a:p>
          <a:pPr algn="r"/>
          <a:endParaRPr lang="en-GB" sz="1800"/>
        </a:p>
      </dgm:t>
    </dgm:pt>
    <dgm:pt modelId="{308EC66A-00C4-4375-A1E4-52F42895A71A}" type="pres">
      <dgm:prSet presAssocID="{43AA3E62-E7F8-4399-A3AA-DCC199AFF1F1}" presName="Name0" presStyleCnt="0">
        <dgm:presLayoutVars>
          <dgm:chMax/>
          <dgm:chPref/>
          <dgm:dir/>
          <dgm:animLvl val="lvl"/>
        </dgm:presLayoutVars>
      </dgm:prSet>
      <dgm:spPr/>
    </dgm:pt>
    <dgm:pt modelId="{3B6978F0-17C3-4D19-8CC0-3FBF45893B4D}" type="pres">
      <dgm:prSet presAssocID="{C5B684AA-D3F4-4D7D-BE5C-1372F5BB9A40}" presName="composite" presStyleCnt="0"/>
      <dgm:spPr/>
    </dgm:pt>
    <dgm:pt modelId="{90A73F9E-5FFF-412C-9E8C-0909C4CD433B}" type="pres">
      <dgm:prSet presAssocID="{C5B684AA-D3F4-4D7D-BE5C-1372F5BB9A40}" presName="Parent1" presStyleLbl="node1" presStyleIdx="0" presStyleCnt="6">
        <dgm:presLayoutVars>
          <dgm:chMax val="1"/>
          <dgm:chPref val="1"/>
          <dgm:bulletEnabled val="1"/>
        </dgm:presLayoutVars>
      </dgm:prSet>
      <dgm:spPr/>
    </dgm:pt>
    <dgm:pt modelId="{C2BB88B9-8BD2-4356-9778-60DCD2091E2A}" type="pres">
      <dgm:prSet presAssocID="{C5B684AA-D3F4-4D7D-BE5C-1372F5BB9A40}" presName="Childtext1" presStyleLbl="revTx" presStyleIdx="0" presStyleCnt="3">
        <dgm:presLayoutVars>
          <dgm:chMax val="0"/>
          <dgm:chPref val="0"/>
          <dgm:bulletEnabled val="1"/>
        </dgm:presLayoutVars>
      </dgm:prSet>
      <dgm:spPr/>
    </dgm:pt>
    <dgm:pt modelId="{D5608B87-6E8B-406D-A86F-3E5AE841D443}" type="pres">
      <dgm:prSet presAssocID="{C5B684AA-D3F4-4D7D-BE5C-1372F5BB9A40}" presName="BalanceSpacing" presStyleCnt="0"/>
      <dgm:spPr/>
    </dgm:pt>
    <dgm:pt modelId="{0CCCF90B-9882-4A36-A9DB-933361C12960}" type="pres">
      <dgm:prSet presAssocID="{C5B684AA-D3F4-4D7D-BE5C-1372F5BB9A40}" presName="BalanceSpacing1" presStyleCnt="0"/>
      <dgm:spPr/>
    </dgm:pt>
    <dgm:pt modelId="{0ABFF9A3-656A-489F-AED6-3C0274D3A600}" type="pres">
      <dgm:prSet presAssocID="{DF79D697-DCB3-42CB-A029-E245D9CC9E77}" presName="Accent1Text" presStyleLbl="node1" presStyleIdx="1" presStyleCnt="6"/>
      <dgm:spPr/>
    </dgm:pt>
    <dgm:pt modelId="{612F6F9F-56C6-4C36-AEC2-C2F437E29CEA}" type="pres">
      <dgm:prSet presAssocID="{DF79D697-DCB3-42CB-A029-E245D9CC9E77}" presName="spaceBetweenRectangles" presStyleCnt="0"/>
      <dgm:spPr/>
    </dgm:pt>
    <dgm:pt modelId="{10E0CFEA-77BB-4C88-94B3-12A4F65ACCDE}" type="pres">
      <dgm:prSet presAssocID="{BF0FEC1F-F98B-4844-83D7-22D4804BB34F}" presName="composite" presStyleCnt="0"/>
      <dgm:spPr/>
    </dgm:pt>
    <dgm:pt modelId="{37F7D225-9CD4-4483-B1A4-DA724AFC0794}" type="pres">
      <dgm:prSet presAssocID="{BF0FEC1F-F98B-4844-83D7-22D4804BB34F}" presName="Parent1" presStyleLbl="node1" presStyleIdx="2" presStyleCnt="6">
        <dgm:presLayoutVars>
          <dgm:chMax val="1"/>
          <dgm:chPref val="1"/>
          <dgm:bulletEnabled val="1"/>
        </dgm:presLayoutVars>
      </dgm:prSet>
      <dgm:spPr/>
    </dgm:pt>
    <dgm:pt modelId="{158D46B2-A4CB-4C10-B461-210E1384D056}" type="pres">
      <dgm:prSet presAssocID="{BF0FEC1F-F98B-4844-83D7-22D4804BB34F}" presName="Childtext1" presStyleLbl="revTx" presStyleIdx="1" presStyleCnt="3">
        <dgm:presLayoutVars>
          <dgm:chMax val="0"/>
          <dgm:chPref val="0"/>
          <dgm:bulletEnabled val="1"/>
        </dgm:presLayoutVars>
      </dgm:prSet>
      <dgm:spPr/>
    </dgm:pt>
    <dgm:pt modelId="{2FC19FC0-0A2C-40A0-844F-00AA6A8F889F}" type="pres">
      <dgm:prSet presAssocID="{BF0FEC1F-F98B-4844-83D7-22D4804BB34F}" presName="BalanceSpacing" presStyleCnt="0"/>
      <dgm:spPr/>
    </dgm:pt>
    <dgm:pt modelId="{AB219B32-BE07-483B-854A-1284ADB9F30B}" type="pres">
      <dgm:prSet presAssocID="{BF0FEC1F-F98B-4844-83D7-22D4804BB34F}" presName="BalanceSpacing1" presStyleCnt="0"/>
      <dgm:spPr/>
    </dgm:pt>
    <dgm:pt modelId="{78E6430C-9D68-40FC-A2D2-BA84BE0F1B2C}" type="pres">
      <dgm:prSet presAssocID="{E1C10E8E-719D-4C44-AABB-26580D677F97}" presName="Accent1Text" presStyleLbl="node1" presStyleIdx="3" presStyleCnt="6"/>
      <dgm:spPr/>
    </dgm:pt>
    <dgm:pt modelId="{AF5C433D-AE3B-4C8D-BD86-F234F403FF84}" type="pres">
      <dgm:prSet presAssocID="{E1C10E8E-719D-4C44-AABB-26580D677F97}" presName="spaceBetweenRectangles" presStyleCnt="0"/>
      <dgm:spPr/>
    </dgm:pt>
    <dgm:pt modelId="{6701C4AC-FB2D-4BC3-BEA6-3481A48DC14D}" type="pres">
      <dgm:prSet presAssocID="{5234BC02-829E-4A4B-BA3A-A83B0D2D1747}" presName="composite" presStyleCnt="0"/>
      <dgm:spPr/>
    </dgm:pt>
    <dgm:pt modelId="{B49B02B4-D187-460F-95F4-3A970BFE76EE}" type="pres">
      <dgm:prSet presAssocID="{5234BC02-829E-4A4B-BA3A-A83B0D2D1747}" presName="Parent1" presStyleLbl="node1" presStyleIdx="4" presStyleCnt="6">
        <dgm:presLayoutVars>
          <dgm:chMax val="1"/>
          <dgm:chPref val="1"/>
          <dgm:bulletEnabled val="1"/>
        </dgm:presLayoutVars>
      </dgm:prSet>
      <dgm:spPr/>
    </dgm:pt>
    <dgm:pt modelId="{3880BE92-F535-4538-80B3-E8EF33E54199}" type="pres">
      <dgm:prSet presAssocID="{5234BC02-829E-4A4B-BA3A-A83B0D2D1747}" presName="Childtext1" presStyleLbl="revTx" presStyleIdx="2" presStyleCnt="3">
        <dgm:presLayoutVars>
          <dgm:chMax val="0"/>
          <dgm:chPref val="0"/>
          <dgm:bulletEnabled val="1"/>
        </dgm:presLayoutVars>
      </dgm:prSet>
      <dgm:spPr/>
    </dgm:pt>
    <dgm:pt modelId="{1A84DD7B-AD00-453E-BD3C-354CFF5DDD9E}" type="pres">
      <dgm:prSet presAssocID="{5234BC02-829E-4A4B-BA3A-A83B0D2D1747}" presName="BalanceSpacing" presStyleCnt="0"/>
      <dgm:spPr/>
    </dgm:pt>
    <dgm:pt modelId="{E669FF67-DD38-4324-A29A-F067C82AF3A2}" type="pres">
      <dgm:prSet presAssocID="{5234BC02-829E-4A4B-BA3A-A83B0D2D1747}" presName="BalanceSpacing1" presStyleCnt="0"/>
      <dgm:spPr/>
    </dgm:pt>
    <dgm:pt modelId="{221B65E3-431F-4D27-9C6D-B21ADB4DF237}" type="pres">
      <dgm:prSet presAssocID="{4C822A2F-E56C-41B1-BEC7-6E7FCAB731F0}" presName="Accent1Text" presStyleLbl="node1" presStyleIdx="5" presStyleCnt="6"/>
      <dgm:spPr/>
    </dgm:pt>
  </dgm:ptLst>
  <dgm:cxnLst>
    <dgm:cxn modelId="{24271D08-FF6E-4FB4-8E7C-24DEF03EAFB7}" type="presOf" srcId="{DF79D697-DCB3-42CB-A029-E245D9CC9E77}" destId="{0ABFF9A3-656A-489F-AED6-3C0274D3A600}" srcOrd="0" destOrd="0" presId="urn:microsoft.com/office/officeart/2008/layout/AlternatingHexagons"/>
    <dgm:cxn modelId="{6C586212-3E6D-4555-B2EB-57CA81014F14}" type="presOf" srcId="{4C822A2F-E56C-41B1-BEC7-6E7FCAB731F0}" destId="{221B65E3-431F-4D27-9C6D-B21ADB4DF237}" srcOrd="0" destOrd="0" presId="urn:microsoft.com/office/officeart/2008/layout/AlternatingHexagons"/>
    <dgm:cxn modelId="{8A7CFA3B-C682-44E9-9893-A5B31C7B2715}" type="presOf" srcId="{71D67A6F-4674-4D47-8F62-D3536DC0B0E2}" destId="{158D46B2-A4CB-4C10-B461-210E1384D056}" srcOrd="0" destOrd="0" presId="urn:microsoft.com/office/officeart/2008/layout/AlternatingHexagons"/>
    <dgm:cxn modelId="{A6B5803D-7C82-41AB-A0BC-F2880781B62B}" srcId="{BF0FEC1F-F98B-4844-83D7-22D4804BB34F}" destId="{71D67A6F-4674-4D47-8F62-D3536DC0B0E2}" srcOrd="0" destOrd="0" parTransId="{F7C16E40-4ACE-40CA-B92B-D1E40E7656B6}" sibTransId="{3260920B-95AE-44FC-8378-F8FB55FE728E}"/>
    <dgm:cxn modelId="{7104FF6F-802C-485F-A034-E71049182D6C}" srcId="{C5B684AA-D3F4-4D7D-BE5C-1372F5BB9A40}" destId="{4EE92E44-C9DF-4189-83A6-7F4B4AE400B1}" srcOrd="0" destOrd="0" parTransId="{67ECD56F-796E-45BA-A5B9-FE8B270611BB}" sibTransId="{3A9B00AC-EBE5-45CB-8E9B-4B86B5B0BBCD}"/>
    <dgm:cxn modelId="{69ECBC78-D35D-46F7-90BE-FE32F1E29C14}" srcId="{43AA3E62-E7F8-4399-A3AA-DCC199AFF1F1}" destId="{BF0FEC1F-F98B-4844-83D7-22D4804BB34F}" srcOrd="1" destOrd="0" parTransId="{C0A802C1-B66E-4C3C-9143-1D45CA72E98E}" sibTransId="{E1C10E8E-719D-4C44-AABB-26580D677F97}"/>
    <dgm:cxn modelId="{6EF43B79-1CCD-4404-B84C-EE5D70E54FF3}" srcId="{43AA3E62-E7F8-4399-A3AA-DCC199AFF1F1}" destId="{5234BC02-829E-4A4B-BA3A-A83B0D2D1747}" srcOrd="2" destOrd="0" parTransId="{CBD4F574-27DB-46EC-8437-F3AF02E922E3}" sibTransId="{4C822A2F-E56C-41B1-BEC7-6E7FCAB731F0}"/>
    <dgm:cxn modelId="{ADD4EE86-80EE-406D-8B44-7CA3D86817BB}" srcId="{5234BC02-829E-4A4B-BA3A-A83B0D2D1747}" destId="{88F77ECC-278A-4168-9E3A-610038F5608C}" srcOrd="0" destOrd="0" parTransId="{E47E5C09-F9A3-4890-BDC2-C6934F2AB5FD}" sibTransId="{8F7ED896-0042-4579-A1BE-1F3788A617A6}"/>
    <dgm:cxn modelId="{6DFFE292-87D5-4F15-A8F3-1B4E24F39FA2}" srcId="{43AA3E62-E7F8-4399-A3AA-DCC199AFF1F1}" destId="{C5B684AA-D3F4-4D7D-BE5C-1372F5BB9A40}" srcOrd="0" destOrd="0" parTransId="{94A87E79-586C-4DDC-A583-59B254FE175A}" sibTransId="{DF79D697-DCB3-42CB-A029-E245D9CC9E77}"/>
    <dgm:cxn modelId="{A93CEA9A-8339-466F-A2D4-14BEAC5A3A71}" type="presOf" srcId="{4EE92E44-C9DF-4189-83A6-7F4B4AE400B1}" destId="{C2BB88B9-8BD2-4356-9778-60DCD2091E2A}" srcOrd="0" destOrd="0" presId="urn:microsoft.com/office/officeart/2008/layout/AlternatingHexagons"/>
    <dgm:cxn modelId="{A9C2F3C1-232D-4325-BC82-B9424CD018DA}" type="presOf" srcId="{88F77ECC-278A-4168-9E3A-610038F5608C}" destId="{3880BE92-F535-4538-80B3-E8EF33E54199}" srcOrd="0" destOrd="0" presId="urn:microsoft.com/office/officeart/2008/layout/AlternatingHexagons"/>
    <dgm:cxn modelId="{C5E3D4D2-02FD-44AB-9DB4-6C14250C82C1}" type="presOf" srcId="{E1C10E8E-719D-4C44-AABB-26580D677F97}" destId="{78E6430C-9D68-40FC-A2D2-BA84BE0F1B2C}" srcOrd="0" destOrd="0" presId="urn:microsoft.com/office/officeart/2008/layout/AlternatingHexagons"/>
    <dgm:cxn modelId="{69F601D8-57FE-485C-82B9-15D783233B56}" type="presOf" srcId="{5234BC02-829E-4A4B-BA3A-A83B0D2D1747}" destId="{B49B02B4-D187-460F-95F4-3A970BFE76EE}" srcOrd="0" destOrd="0" presId="urn:microsoft.com/office/officeart/2008/layout/AlternatingHexagons"/>
    <dgm:cxn modelId="{12F009EE-F2C0-417F-B04A-5538745A7303}" type="presOf" srcId="{C5B684AA-D3F4-4D7D-BE5C-1372F5BB9A40}" destId="{90A73F9E-5FFF-412C-9E8C-0909C4CD433B}" srcOrd="0" destOrd="0" presId="urn:microsoft.com/office/officeart/2008/layout/AlternatingHexagons"/>
    <dgm:cxn modelId="{44AC44F5-EF7F-4391-826B-89A0999DA2C8}" type="presOf" srcId="{BF0FEC1F-F98B-4844-83D7-22D4804BB34F}" destId="{37F7D225-9CD4-4483-B1A4-DA724AFC0794}" srcOrd="0" destOrd="0" presId="urn:microsoft.com/office/officeart/2008/layout/AlternatingHexagons"/>
    <dgm:cxn modelId="{D428C9F9-13B6-4692-A70A-64B45B18343A}" type="presOf" srcId="{43AA3E62-E7F8-4399-A3AA-DCC199AFF1F1}" destId="{308EC66A-00C4-4375-A1E4-52F42895A71A}" srcOrd="0" destOrd="0" presId="urn:microsoft.com/office/officeart/2008/layout/AlternatingHexagons"/>
    <dgm:cxn modelId="{F619CDDC-E27C-4685-8134-80EB56B92A99}" type="presParOf" srcId="{308EC66A-00C4-4375-A1E4-52F42895A71A}" destId="{3B6978F0-17C3-4D19-8CC0-3FBF45893B4D}" srcOrd="0" destOrd="0" presId="urn:microsoft.com/office/officeart/2008/layout/AlternatingHexagons"/>
    <dgm:cxn modelId="{A5B03E27-FCD8-4B61-AAB2-2200FA3780DA}" type="presParOf" srcId="{3B6978F0-17C3-4D19-8CC0-3FBF45893B4D}" destId="{90A73F9E-5FFF-412C-9E8C-0909C4CD433B}" srcOrd="0" destOrd="0" presId="urn:microsoft.com/office/officeart/2008/layout/AlternatingHexagons"/>
    <dgm:cxn modelId="{D6757FDE-5329-419D-914A-97D1EA74A3B0}" type="presParOf" srcId="{3B6978F0-17C3-4D19-8CC0-3FBF45893B4D}" destId="{C2BB88B9-8BD2-4356-9778-60DCD2091E2A}" srcOrd="1" destOrd="0" presId="urn:microsoft.com/office/officeart/2008/layout/AlternatingHexagons"/>
    <dgm:cxn modelId="{BC9A4554-A4BC-456D-BE35-11E169F8AC4E}" type="presParOf" srcId="{3B6978F0-17C3-4D19-8CC0-3FBF45893B4D}" destId="{D5608B87-6E8B-406D-A86F-3E5AE841D443}" srcOrd="2" destOrd="0" presId="urn:microsoft.com/office/officeart/2008/layout/AlternatingHexagons"/>
    <dgm:cxn modelId="{A2B64A12-0034-471E-A4B6-57E8714B666F}" type="presParOf" srcId="{3B6978F0-17C3-4D19-8CC0-3FBF45893B4D}" destId="{0CCCF90B-9882-4A36-A9DB-933361C12960}" srcOrd="3" destOrd="0" presId="urn:microsoft.com/office/officeart/2008/layout/AlternatingHexagons"/>
    <dgm:cxn modelId="{D4D56F90-5159-42B3-A151-AC9B7D6F9BB4}" type="presParOf" srcId="{3B6978F0-17C3-4D19-8CC0-3FBF45893B4D}" destId="{0ABFF9A3-656A-489F-AED6-3C0274D3A600}" srcOrd="4" destOrd="0" presId="urn:microsoft.com/office/officeart/2008/layout/AlternatingHexagons"/>
    <dgm:cxn modelId="{A02E3D84-8B9C-41C7-AAD6-AC05A1A669C8}" type="presParOf" srcId="{308EC66A-00C4-4375-A1E4-52F42895A71A}" destId="{612F6F9F-56C6-4C36-AEC2-C2F437E29CEA}" srcOrd="1" destOrd="0" presId="urn:microsoft.com/office/officeart/2008/layout/AlternatingHexagons"/>
    <dgm:cxn modelId="{683ABD00-09FB-4D96-85D6-0A33DAA19FBE}" type="presParOf" srcId="{308EC66A-00C4-4375-A1E4-52F42895A71A}" destId="{10E0CFEA-77BB-4C88-94B3-12A4F65ACCDE}" srcOrd="2" destOrd="0" presId="urn:microsoft.com/office/officeart/2008/layout/AlternatingHexagons"/>
    <dgm:cxn modelId="{8ECB01D0-7F0F-4A27-A45E-C20C053D1324}" type="presParOf" srcId="{10E0CFEA-77BB-4C88-94B3-12A4F65ACCDE}" destId="{37F7D225-9CD4-4483-B1A4-DA724AFC0794}" srcOrd="0" destOrd="0" presId="urn:microsoft.com/office/officeart/2008/layout/AlternatingHexagons"/>
    <dgm:cxn modelId="{079FF16B-4019-431C-AB07-C5E2819C9F92}" type="presParOf" srcId="{10E0CFEA-77BB-4C88-94B3-12A4F65ACCDE}" destId="{158D46B2-A4CB-4C10-B461-210E1384D056}" srcOrd="1" destOrd="0" presId="urn:microsoft.com/office/officeart/2008/layout/AlternatingHexagons"/>
    <dgm:cxn modelId="{C968BE66-13D1-4FD3-9B71-32B7F9BCFF89}" type="presParOf" srcId="{10E0CFEA-77BB-4C88-94B3-12A4F65ACCDE}" destId="{2FC19FC0-0A2C-40A0-844F-00AA6A8F889F}" srcOrd="2" destOrd="0" presId="urn:microsoft.com/office/officeart/2008/layout/AlternatingHexagons"/>
    <dgm:cxn modelId="{DED51FAB-3735-4ACB-9894-8900F5C10D01}" type="presParOf" srcId="{10E0CFEA-77BB-4C88-94B3-12A4F65ACCDE}" destId="{AB219B32-BE07-483B-854A-1284ADB9F30B}" srcOrd="3" destOrd="0" presId="urn:microsoft.com/office/officeart/2008/layout/AlternatingHexagons"/>
    <dgm:cxn modelId="{331502BA-C194-4615-84C1-C0AA837030B3}" type="presParOf" srcId="{10E0CFEA-77BB-4C88-94B3-12A4F65ACCDE}" destId="{78E6430C-9D68-40FC-A2D2-BA84BE0F1B2C}" srcOrd="4" destOrd="0" presId="urn:microsoft.com/office/officeart/2008/layout/AlternatingHexagons"/>
    <dgm:cxn modelId="{475E4030-2067-4159-9E60-C000EA00442B}" type="presParOf" srcId="{308EC66A-00C4-4375-A1E4-52F42895A71A}" destId="{AF5C433D-AE3B-4C8D-BD86-F234F403FF84}" srcOrd="3" destOrd="0" presId="urn:microsoft.com/office/officeart/2008/layout/AlternatingHexagons"/>
    <dgm:cxn modelId="{DFB06B67-5462-47ED-B4B3-B374041725A6}" type="presParOf" srcId="{308EC66A-00C4-4375-A1E4-52F42895A71A}" destId="{6701C4AC-FB2D-4BC3-BEA6-3481A48DC14D}" srcOrd="4" destOrd="0" presId="urn:microsoft.com/office/officeart/2008/layout/AlternatingHexagons"/>
    <dgm:cxn modelId="{9369EF54-AA1C-4638-B138-519711EF129C}" type="presParOf" srcId="{6701C4AC-FB2D-4BC3-BEA6-3481A48DC14D}" destId="{B49B02B4-D187-460F-95F4-3A970BFE76EE}" srcOrd="0" destOrd="0" presId="urn:microsoft.com/office/officeart/2008/layout/AlternatingHexagons"/>
    <dgm:cxn modelId="{71EB4919-AA66-47F6-88DD-E25214C6F743}" type="presParOf" srcId="{6701C4AC-FB2D-4BC3-BEA6-3481A48DC14D}" destId="{3880BE92-F535-4538-80B3-E8EF33E54199}" srcOrd="1" destOrd="0" presId="urn:microsoft.com/office/officeart/2008/layout/AlternatingHexagons"/>
    <dgm:cxn modelId="{98BCCA64-2AC3-4CA1-9C85-D05D73BA49CE}" type="presParOf" srcId="{6701C4AC-FB2D-4BC3-BEA6-3481A48DC14D}" destId="{1A84DD7B-AD00-453E-BD3C-354CFF5DDD9E}" srcOrd="2" destOrd="0" presId="urn:microsoft.com/office/officeart/2008/layout/AlternatingHexagons"/>
    <dgm:cxn modelId="{19217917-5046-4A07-9BB6-C119A9D51CDB}" type="presParOf" srcId="{6701C4AC-FB2D-4BC3-BEA6-3481A48DC14D}" destId="{E669FF67-DD38-4324-A29A-F067C82AF3A2}" srcOrd="3" destOrd="0" presId="urn:microsoft.com/office/officeart/2008/layout/AlternatingHexagons"/>
    <dgm:cxn modelId="{B1B0D1C2-2F5D-4E7C-8A7F-B61E9B305675}" type="presParOf" srcId="{6701C4AC-FB2D-4BC3-BEA6-3481A48DC14D}" destId="{221B65E3-431F-4D27-9C6D-B21ADB4DF237}"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3E1A9F-C157-4E15-A8CA-3F43DA9E6F09}" type="doc">
      <dgm:prSet loTypeId="urn:microsoft.com/office/officeart/2005/8/layout/radial4" loCatId="relationship" qsTypeId="urn:microsoft.com/office/officeart/2005/8/quickstyle/simple4" qsCatId="simple" csTypeId="urn:microsoft.com/office/officeart/2005/8/colors/colorful5" csCatId="colorful" phldr="1"/>
      <dgm:spPr/>
      <dgm:t>
        <a:bodyPr/>
        <a:lstStyle/>
        <a:p>
          <a:endParaRPr lang="en-GB"/>
        </a:p>
      </dgm:t>
    </dgm:pt>
    <dgm:pt modelId="{1F780AB3-561B-44BC-83EC-0850743FF0AD}">
      <dgm:prSet phldrT="[Text]" custT="1"/>
      <dgm:spPr/>
      <dgm:t>
        <a:bodyPr/>
        <a:lstStyle/>
        <a:p>
          <a:r>
            <a:rPr lang="en-GB" sz="1800" dirty="0"/>
            <a:t>Defining the Scope of Implementation</a:t>
          </a:r>
        </a:p>
      </dgm:t>
    </dgm:pt>
    <dgm:pt modelId="{E84FCA0B-7596-4160-A41D-60D351994C7C}" type="parTrans" cxnId="{6FF55901-36E2-4F04-8688-C975DC3E6096}">
      <dgm:prSet/>
      <dgm:spPr/>
      <dgm:t>
        <a:bodyPr/>
        <a:lstStyle/>
        <a:p>
          <a:pPr algn="ctr"/>
          <a:endParaRPr lang="en-GB" sz="1400"/>
        </a:p>
      </dgm:t>
    </dgm:pt>
    <dgm:pt modelId="{177F83EE-55EE-4A66-BFD3-851A543E2FB6}" type="sibTrans" cxnId="{6FF55901-36E2-4F04-8688-C975DC3E6096}">
      <dgm:prSet/>
      <dgm:spPr/>
      <dgm:t>
        <a:bodyPr/>
        <a:lstStyle/>
        <a:p>
          <a:endParaRPr lang="en-GB"/>
        </a:p>
      </dgm:t>
    </dgm:pt>
    <dgm:pt modelId="{D73AEB6D-396E-4352-AB6C-ED3A00AAE623}">
      <dgm:prSet phldrT="[Text]" custT="1"/>
      <dgm:spPr/>
      <dgm:t>
        <a:bodyPr/>
        <a:lstStyle/>
        <a:p>
          <a:pPr algn="l">
            <a:spcAft>
              <a:spcPts val="0"/>
            </a:spcAft>
            <a:buNone/>
          </a:pPr>
          <a:r>
            <a:rPr lang="en-GB" sz="1600" b="1" dirty="0"/>
            <a:t>1. Introductory Sessions</a:t>
          </a:r>
        </a:p>
        <a:p>
          <a:pPr algn="l">
            <a:spcAft>
              <a:spcPts val="0"/>
            </a:spcAft>
            <a:buNone/>
          </a:pPr>
          <a:endParaRPr lang="en-GB" sz="1600" b="1" dirty="0"/>
        </a:p>
      </dgm:t>
    </dgm:pt>
    <dgm:pt modelId="{58201DB3-BC83-4B8E-9025-751A211C9942}" type="parTrans" cxnId="{C4505E3F-3EDD-4F98-933E-2F83B2BDF424}">
      <dgm:prSet/>
      <dgm:spPr/>
      <dgm:t>
        <a:bodyPr/>
        <a:lstStyle/>
        <a:p>
          <a:pPr algn="ctr"/>
          <a:endParaRPr lang="en-GB" sz="1400"/>
        </a:p>
      </dgm:t>
    </dgm:pt>
    <dgm:pt modelId="{0C2A623F-4730-466F-8C39-BAF8A4A7C80A}" type="sibTrans" cxnId="{C4505E3F-3EDD-4F98-933E-2F83B2BDF424}">
      <dgm:prSet/>
      <dgm:spPr/>
      <dgm:t>
        <a:bodyPr/>
        <a:lstStyle/>
        <a:p>
          <a:endParaRPr lang="en-GB"/>
        </a:p>
      </dgm:t>
    </dgm:pt>
    <dgm:pt modelId="{B0CA3D8A-3378-4EA9-8A0A-6F602EF45EB8}">
      <dgm:prSet phldrT="[Text]" custT="1"/>
      <dgm:spPr/>
      <dgm:t>
        <a:bodyPr/>
        <a:lstStyle/>
        <a:p>
          <a:pPr algn="l">
            <a:buNone/>
          </a:pPr>
          <a:r>
            <a:rPr lang="en-GB" sz="1600" b="1" dirty="0"/>
            <a:t>2. Skills Training</a:t>
          </a:r>
        </a:p>
        <a:p>
          <a:pPr algn="ctr">
            <a:buNone/>
          </a:pPr>
          <a:r>
            <a:rPr lang="en-GB" sz="1600" b="0" dirty="0"/>
            <a:t>1-4 days</a:t>
          </a:r>
        </a:p>
        <a:p>
          <a:pPr algn="ctr">
            <a:buNone/>
          </a:pPr>
          <a:r>
            <a:rPr lang="en-GB" sz="1600" b="0" dirty="0"/>
            <a:t>F-F and virtual</a:t>
          </a:r>
        </a:p>
        <a:p>
          <a:pPr algn="ctr">
            <a:buNone/>
          </a:pPr>
          <a:r>
            <a:rPr lang="en-GB" sz="1600" b="0" dirty="0"/>
            <a:t>Group Learning</a:t>
          </a:r>
        </a:p>
        <a:p>
          <a:pPr algn="ctr">
            <a:buNone/>
          </a:pPr>
          <a:r>
            <a:rPr lang="en-GB" sz="1600" b="0" dirty="0"/>
            <a:t>Can be modular</a:t>
          </a:r>
        </a:p>
        <a:p>
          <a:pPr algn="l">
            <a:buNone/>
          </a:pPr>
          <a:endParaRPr lang="en-GB" sz="1600" b="1" dirty="0"/>
        </a:p>
        <a:p>
          <a:pPr algn="l">
            <a:buFont typeface="Arial" panose="020B0604020202020204" pitchFamily="34" charset="0"/>
            <a:buChar char="•"/>
          </a:pPr>
          <a:endParaRPr lang="en-GB" sz="1600" dirty="0"/>
        </a:p>
        <a:p>
          <a:pPr algn="l">
            <a:buNone/>
          </a:pPr>
          <a:endParaRPr lang="en-GB" sz="1600" b="1" dirty="0"/>
        </a:p>
      </dgm:t>
    </dgm:pt>
    <dgm:pt modelId="{7B1B8A8A-AA17-4843-A112-E45D4914645B}" type="sibTrans" cxnId="{A2430AD9-EEAC-479D-8225-9AFB9C682F3D}">
      <dgm:prSet/>
      <dgm:spPr/>
      <dgm:t>
        <a:bodyPr/>
        <a:lstStyle/>
        <a:p>
          <a:endParaRPr lang="en-GB"/>
        </a:p>
      </dgm:t>
    </dgm:pt>
    <dgm:pt modelId="{035B6A69-A73B-4A87-9363-4800A814DD70}" type="parTrans" cxnId="{A2430AD9-EEAC-479D-8225-9AFB9C682F3D}">
      <dgm:prSet/>
      <dgm:spPr/>
      <dgm:t>
        <a:bodyPr/>
        <a:lstStyle/>
        <a:p>
          <a:pPr algn="ctr"/>
          <a:endParaRPr lang="en-GB" sz="1400"/>
        </a:p>
      </dgm:t>
    </dgm:pt>
    <dgm:pt modelId="{B103DBCE-795A-4AD2-98CB-D3B3ADDC4067}">
      <dgm:prSet custT="1"/>
      <dgm:spPr/>
      <dgm:t>
        <a:bodyPr/>
        <a:lstStyle/>
        <a:p>
          <a:pPr algn="l"/>
          <a:endParaRPr lang="en-GB" sz="1600"/>
        </a:p>
      </dgm:t>
    </dgm:pt>
    <dgm:pt modelId="{BAB7EE48-BE29-45A6-9720-BED8E15D298F}" type="sibTrans" cxnId="{821FE9D9-A117-4914-834A-9DA185D0E70E}">
      <dgm:prSet/>
      <dgm:spPr/>
      <dgm:t>
        <a:bodyPr/>
        <a:lstStyle/>
        <a:p>
          <a:endParaRPr lang="en-GB"/>
        </a:p>
      </dgm:t>
    </dgm:pt>
    <dgm:pt modelId="{66185FCC-7FAC-488D-9F06-14891893ACC9}" type="parTrans" cxnId="{821FE9D9-A117-4914-834A-9DA185D0E70E}">
      <dgm:prSet/>
      <dgm:spPr/>
      <dgm:t>
        <a:bodyPr/>
        <a:lstStyle/>
        <a:p>
          <a:pPr algn="ctr"/>
          <a:endParaRPr lang="en-GB" sz="1400"/>
        </a:p>
      </dgm:t>
    </dgm:pt>
    <dgm:pt modelId="{BBAC8D71-D046-4713-9E9D-1106616B1861}">
      <dgm:prSet custT="1"/>
      <dgm:spPr/>
      <dgm:t>
        <a:bodyPr/>
        <a:lstStyle/>
        <a:p>
          <a:pPr algn="l">
            <a:buNone/>
          </a:pPr>
          <a:r>
            <a:rPr lang="en-GB" sz="1600" b="1" dirty="0"/>
            <a:t>4. Embedding in delivery</a:t>
          </a:r>
        </a:p>
        <a:p>
          <a:pPr algn="ctr">
            <a:buNone/>
          </a:pPr>
          <a:r>
            <a:rPr lang="en-GB" sz="1600" dirty="0"/>
            <a:t>Such as : </a:t>
          </a:r>
        </a:p>
        <a:p>
          <a:pPr algn="ctr">
            <a:buNone/>
          </a:pPr>
          <a:r>
            <a:rPr lang="en-GB" sz="1600" dirty="0"/>
            <a:t>Client communications, </a:t>
          </a:r>
          <a:endParaRPr lang="en-GB" sz="1600" b="1" dirty="0"/>
        </a:p>
      </dgm:t>
    </dgm:pt>
    <dgm:pt modelId="{1B77E361-8428-4E04-918F-A105330122FD}" type="sibTrans" cxnId="{54FE57CB-C00B-4FE1-989D-4A3918CC3103}">
      <dgm:prSet/>
      <dgm:spPr/>
      <dgm:t>
        <a:bodyPr/>
        <a:lstStyle/>
        <a:p>
          <a:endParaRPr lang="en-GB"/>
        </a:p>
      </dgm:t>
    </dgm:pt>
    <dgm:pt modelId="{91B35B77-30B7-487B-B38C-EDA12391A6BF}" type="parTrans" cxnId="{54FE57CB-C00B-4FE1-989D-4A3918CC3103}">
      <dgm:prSet/>
      <dgm:spPr/>
      <dgm:t>
        <a:bodyPr/>
        <a:lstStyle/>
        <a:p>
          <a:pPr algn="ctr"/>
          <a:endParaRPr lang="en-GB" sz="1400"/>
        </a:p>
      </dgm:t>
    </dgm:pt>
    <dgm:pt modelId="{AE329C96-7E4D-4C6E-9F6D-E7F15EB1E308}">
      <dgm:prSet phldrT="[Text]" custT="1"/>
      <dgm:spPr/>
      <dgm:t>
        <a:bodyPr/>
        <a:lstStyle/>
        <a:p>
          <a:pPr algn="l">
            <a:buNone/>
          </a:pPr>
          <a:r>
            <a:rPr lang="en-GB" sz="1600" b="1"/>
            <a:t>3. Practice development  </a:t>
          </a:r>
        </a:p>
      </dgm:t>
    </dgm:pt>
    <dgm:pt modelId="{3CA83740-7DBF-431E-B203-286A2392F46E}" type="sibTrans" cxnId="{06DC03A0-8CBC-48BA-B26E-DF81E92CC762}">
      <dgm:prSet/>
      <dgm:spPr/>
      <dgm:t>
        <a:bodyPr/>
        <a:lstStyle/>
        <a:p>
          <a:endParaRPr lang="en-GB"/>
        </a:p>
      </dgm:t>
    </dgm:pt>
    <dgm:pt modelId="{64AB19E1-B323-4124-9A72-6C6797A106D6}" type="parTrans" cxnId="{06DC03A0-8CBC-48BA-B26E-DF81E92CC762}">
      <dgm:prSet/>
      <dgm:spPr/>
      <dgm:t>
        <a:bodyPr/>
        <a:lstStyle/>
        <a:p>
          <a:pPr algn="ctr"/>
          <a:endParaRPr lang="en-GB" sz="1400"/>
        </a:p>
      </dgm:t>
    </dgm:pt>
    <dgm:pt modelId="{9AE47E1D-B170-4561-B963-8E472D4DE7DF}">
      <dgm:prSet custT="1"/>
      <dgm:spPr/>
      <dgm:t>
        <a:bodyPr/>
        <a:lstStyle/>
        <a:p>
          <a:pPr algn="ctr">
            <a:buNone/>
          </a:pPr>
          <a:r>
            <a:rPr lang="en-GB" sz="1600" dirty="0"/>
            <a:t>Supervision and reflective practice space</a:t>
          </a:r>
        </a:p>
      </dgm:t>
    </dgm:pt>
    <dgm:pt modelId="{9182ADB3-45BB-4218-9C91-859BA4E2C9F9}" type="parTrans" cxnId="{5FE70B84-2598-4215-AB32-E6C4928AF683}">
      <dgm:prSet/>
      <dgm:spPr/>
      <dgm:t>
        <a:bodyPr/>
        <a:lstStyle/>
        <a:p>
          <a:pPr algn="ctr"/>
          <a:endParaRPr lang="en-GB" sz="1400"/>
        </a:p>
      </dgm:t>
    </dgm:pt>
    <dgm:pt modelId="{DBB8A3F2-83EB-44FB-A38F-12CD1E806FF3}" type="sibTrans" cxnId="{5FE70B84-2598-4215-AB32-E6C4928AF683}">
      <dgm:prSet/>
      <dgm:spPr/>
      <dgm:t>
        <a:bodyPr/>
        <a:lstStyle/>
        <a:p>
          <a:endParaRPr lang="en-GB"/>
        </a:p>
      </dgm:t>
    </dgm:pt>
    <dgm:pt modelId="{AEA0E050-DE6B-4F1C-96B4-0F8730C465D9}">
      <dgm:prSet custT="1"/>
      <dgm:spPr/>
      <dgm:t>
        <a:bodyPr/>
        <a:lstStyle/>
        <a:p>
          <a:pPr algn="ctr">
            <a:buNone/>
          </a:pPr>
          <a:r>
            <a:rPr lang="en-GB" sz="1600" dirty="0"/>
            <a:t>Learning Resources</a:t>
          </a:r>
        </a:p>
      </dgm:t>
    </dgm:pt>
    <dgm:pt modelId="{81B4FBF2-AE8F-4229-9A46-FF67FE81E79F}" type="parTrans" cxnId="{6F75E27E-53FD-400A-A304-B50BAFFD9C0C}">
      <dgm:prSet/>
      <dgm:spPr/>
      <dgm:t>
        <a:bodyPr/>
        <a:lstStyle/>
        <a:p>
          <a:pPr algn="ctr"/>
          <a:endParaRPr lang="en-GB" sz="1400"/>
        </a:p>
      </dgm:t>
    </dgm:pt>
    <dgm:pt modelId="{88A81672-1BD7-4523-AA00-494AA14D8367}" type="sibTrans" cxnId="{6F75E27E-53FD-400A-A304-B50BAFFD9C0C}">
      <dgm:prSet/>
      <dgm:spPr/>
      <dgm:t>
        <a:bodyPr/>
        <a:lstStyle/>
        <a:p>
          <a:endParaRPr lang="en-GB"/>
        </a:p>
      </dgm:t>
    </dgm:pt>
    <dgm:pt modelId="{D01F70A4-C0A4-4DEC-81D9-876EDDBB93DE}">
      <dgm:prSet custT="1"/>
      <dgm:spPr/>
      <dgm:t>
        <a:bodyPr/>
        <a:lstStyle/>
        <a:p>
          <a:pPr algn="ctr">
            <a:buNone/>
          </a:pPr>
          <a:r>
            <a:rPr lang="en-GB" sz="1600" dirty="0"/>
            <a:t>Organisational Champions  </a:t>
          </a:r>
        </a:p>
      </dgm:t>
    </dgm:pt>
    <dgm:pt modelId="{3E5525A8-762E-402D-98F4-5B039FCDB691}" type="parTrans" cxnId="{C96809B1-DF83-4D5B-B9D8-7E12F32E28DB}">
      <dgm:prSet/>
      <dgm:spPr/>
      <dgm:t>
        <a:bodyPr/>
        <a:lstStyle/>
        <a:p>
          <a:pPr algn="ctr"/>
          <a:endParaRPr lang="en-GB" sz="1400"/>
        </a:p>
      </dgm:t>
    </dgm:pt>
    <dgm:pt modelId="{802A4C79-CE4A-4393-B2D5-F150D94330BC}" type="sibTrans" cxnId="{C96809B1-DF83-4D5B-B9D8-7E12F32E28DB}">
      <dgm:prSet/>
      <dgm:spPr/>
      <dgm:t>
        <a:bodyPr/>
        <a:lstStyle/>
        <a:p>
          <a:endParaRPr lang="en-GB"/>
        </a:p>
      </dgm:t>
    </dgm:pt>
    <dgm:pt modelId="{B6086C65-CF9B-4EC7-83C5-B0696320016F}">
      <dgm:prSet custT="1"/>
      <dgm:spPr/>
      <dgm:t>
        <a:bodyPr/>
        <a:lstStyle/>
        <a:p>
          <a:pPr algn="ctr">
            <a:spcAft>
              <a:spcPct val="15000"/>
            </a:spcAft>
            <a:buNone/>
          </a:pPr>
          <a:r>
            <a:rPr lang="en-GB" sz="1600" dirty="0"/>
            <a:t>Engaging managers and team leaders</a:t>
          </a:r>
        </a:p>
      </dgm:t>
    </dgm:pt>
    <dgm:pt modelId="{572DDBF7-1414-4CD7-8E41-049EC5A0172C}" type="parTrans" cxnId="{6E24620E-654A-4508-8AAE-E2D172CFEBF5}">
      <dgm:prSet/>
      <dgm:spPr/>
      <dgm:t>
        <a:bodyPr/>
        <a:lstStyle/>
        <a:p>
          <a:endParaRPr lang="en-GB"/>
        </a:p>
      </dgm:t>
    </dgm:pt>
    <dgm:pt modelId="{D4DBA916-6F20-4BC2-AB96-AB2822CC5FC8}" type="sibTrans" cxnId="{6E24620E-654A-4508-8AAE-E2D172CFEBF5}">
      <dgm:prSet/>
      <dgm:spPr/>
      <dgm:t>
        <a:bodyPr/>
        <a:lstStyle/>
        <a:p>
          <a:endParaRPr lang="en-GB"/>
        </a:p>
      </dgm:t>
    </dgm:pt>
    <dgm:pt modelId="{3CF2DA74-D8E9-4094-A771-FB4154E4B9E1}">
      <dgm:prSet custT="1"/>
      <dgm:spPr/>
      <dgm:t>
        <a:bodyPr/>
        <a:lstStyle/>
        <a:p>
          <a:pPr algn="ctr">
            <a:buNone/>
          </a:pPr>
          <a:r>
            <a:rPr lang="en-GB" sz="1600"/>
            <a:t>Support plans</a:t>
          </a:r>
        </a:p>
      </dgm:t>
    </dgm:pt>
    <dgm:pt modelId="{B9594510-92E2-4BD8-BCEA-5DF10630954F}" type="parTrans" cxnId="{97148476-ACCD-4B31-B4E9-5E24BDA0B39C}">
      <dgm:prSet/>
      <dgm:spPr/>
      <dgm:t>
        <a:bodyPr/>
        <a:lstStyle/>
        <a:p>
          <a:endParaRPr lang="en-GB"/>
        </a:p>
      </dgm:t>
    </dgm:pt>
    <dgm:pt modelId="{7722021D-88BC-443B-98BC-5EA3E7835F9D}" type="sibTrans" cxnId="{97148476-ACCD-4B31-B4E9-5E24BDA0B39C}">
      <dgm:prSet/>
      <dgm:spPr/>
      <dgm:t>
        <a:bodyPr/>
        <a:lstStyle/>
        <a:p>
          <a:endParaRPr lang="en-GB"/>
        </a:p>
      </dgm:t>
    </dgm:pt>
    <dgm:pt modelId="{55C35173-EA2D-4B01-A0F3-9C6E602E5CEB}">
      <dgm:prSet custT="1"/>
      <dgm:spPr/>
      <dgm:t>
        <a:bodyPr/>
        <a:lstStyle/>
        <a:p>
          <a:pPr algn="ctr">
            <a:buNone/>
          </a:pPr>
          <a:r>
            <a:rPr lang="en-GB" sz="1600" dirty="0"/>
            <a:t>Peer Support  </a:t>
          </a:r>
        </a:p>
      </dgm:t>
    </dgm:pt>
    <dgm:pt modelId="{16A76CE1-C43B-4C87-A8C2-18064765D849}" type="parTrans" cxnId="{8165262C-2618-4742-B901-04B45DB37544}">
      <dgm:prSet/>
      <dgm:spPr/>
      <dgm:t>
        <a:bodyPr/>
        <a:lstStyle/>
        <a:p>
          <a:endParaRPr lang="en-GB"/>
        </a:p>
      </dgm:t>
    </dgm:pt>
    <dgm:pt modelId="{E67B4FA8-FDCD-416D-8ECA-E7AA8FC8FB5A}" type="sibTrans" cxnId="{8165262C-2618-4742-B901-04B45DB37544}">
      <dgm:prSet/>
      <dgm:spPr/>
      <dgm:t>
        <a:bodyPr/>
        <a:lstStyle/>
        <a:p>
          <a:endParaRPr lang="en-GB"/>
        </a:p>
      </dgm:t>
    </dgm:pt>
    <dgm:pt modelId="{36394E64-8694-45C0-A7E5-2706A04A7568}">
      <dgm:prSet custT="1"/>
      <dgm:spPr/>
      <dgm:t>
        <a:bodyPr/>
        <a:lstStyle/>
        <a:p>
          <a:pPr algn="ctr">
            <a:spcAft>
              <a:spcPct val="15000"/>
            </a:spcAft>
            <a:buNone/>
          </a:pPr>
          <a:r>
            <a:rPr lang="en-GB" sz="1600" dirty="0"/>
            <a:t>Raising awareness and interest from leaders </a:t>
          </a:r>
        </a:p>
      </dgm:t>
    </dgm:pt>
    <dgm:pt modelId="{838D7A6B-7AE7-4BE5-B849-5A93F621173A}" type="parTrans" cxnId="{E3DEBD89-5E77-4CDD-BE3B-4B104843D626}">
      <dgm:prSet/>
      <dgm:spPr/>
      <dgm:t>
        <a:bodyPr/>
        <a:lstStyle/>
        <a:p>
          <a:endParaRPr lang="en-GB"/>
        </a:p>
      </dgm:t>
    </dgm:pt>
    <dgm:pt modelId="{6B953ACE-EAAC-4DDB-9EA8-9341A07539FF}" type="sibTrans" cxnId="{E3DEBD89-5E77-4CDD-BE3B-4B104843D626}">
      <dgm:prSet/>
      <dgm:spPr/>
      <dgm:t>
        <a:bodyPr/>
        <a:lstStyle/>
        <a:p>
          <a:endParaRPr lang="en-GB"/>
        </a:p>
      </dgm:t>
    </dgm:pt>
    <dgm:pt modelId="{6EB56CDF-ECC4-4D51-A4D9-D6A0DCD41427}" type="pres">
      <dgm:prSet presAssocID="{0F3E1A9F-C157-4E15-A8CA-3F43DA9E6F09}" presName="cycle" presStyleCnt="0">
        <dgm:presLayoutVars>
          <dgm:chMax val="1"/>
          <dgm:dir/>
          <dgm:animLvl val="ctr"/>
          <dgm:resizeHandles val="exact"/>
        </dgm:presLayoutVars>
      </dgm:prSet>
      <dgm:spPr/>
    </dgm:pt>
    <dgm:pt modelId="{FDC69256-D74A-4E69-8527-1FFBFA2104A3}" type="pres">
      <dgm:prSet presAssocID="{1F780AB3-561B-44BC-83EC-0850743FF0AD}" presName="centerShape" presStyleLbl="node0" presStyleIdx="0" presStyleCnt="1" custScaleX="97250" custScaleY="92107"/>
      <dgm:spPr/>
    </dgm:pt>
    <dgm:pt modelId="{89D60D03-2772-444C-B806-64189EF3E6C7}" type="pres">
      <dgm:prSet presAssocID="{58201DB3-BC83-4B8E-9025-751A211C9942}" presName="parTrans" presStyleLbl="bgSibTrans2D1" presStyleIdx="0" presStyleCnt="4"/>
      <dgm:spPr/>
    </dgm:pt>
    <dgm:pt modelId="{743114C6-44E4-4B43-AD1A-AF0E4C787118}" type="pres">
      <dgm:prSet presAssocID="{D73AEB6D-396E-4352-AB6C-ED3A00AAE623}" presName="node" presStyleLbl="node1" presStyleIdx="0" presStyleCnt="4">
        <dgm:presLayoutVars>
          <dgm:bulletEnabled val="1"/>
        </dgm:presLayoutVars>
      </dgm:prSet>
      <dgm:spPr/>
    </dgm:pt>
    <dgm:pt modelId="{8C14854A-718E-408C-A821-529BD77EF116}" type="pres">
      <dgm:prSet presAssocID="{035B6A69-A73B-4A87-9363-4800A814DD70}" presName="parTrans" presStyleLbl="bgSibTrans2D1" presStyleIdx="1" presStyleCnt="4"/>
      <dgm:spPr/>
    </dgm:pt>
    <dgm:pt modelId="{0AFBA5DB-8B7C-4778-8F0F-931FAE8D0861}" type="pres">
      <dgm:prSet presAssocID="{B0CA3D8A-3378-4EA9-8A0A-6F602EF45EB8}" presName="node" presStyleLbl="node1" presStyleIdx="1" presStyleCnt="4">
        <dgm:presLayoutVars>
          <dgm:bulletEnabled val="1"/>
        </dgm:presLayoutVars>
      </dgm:prSet>
      <dgm:spPr/>
    </dgm:pt>
    <dgm:pt modelId="{4E7516F0-B980-4EBC-A5F3-543AA9E7886B}" type="pres">
      <dgm:prSet presAssocID="{64AB19E1-B323-4124-9A72-6C6797A106D6}" presName="parTrans" presStyleLbl="bgSibTrans2D1" presStyleIdx="2" presStyleCnt="4"/>
      <dgm:spPr/>
    </dgm:pt>
    <dgm:pt modelId="{18A6529E-897F-40AC-B33C-A3D045AC6051}" type="pres">
      <dgm:prSet presAssocID="{AE329C96-7E4D-4C6E-9F6D-E7F15EB1E308}" presName="node" presStyleLbl="node1" presStyleIdx="2" presStyleCnt="4">
        <dgm:presLayoutVars>
          <dgm:bulletEnabled val="1"/>
        </dgm:presLayoutVars>
      </dgm:prSet>
      <dgm:spPr/>
    </dgm:pt>
    <dgm:pt modelId="{DD3A5D0F-51C2-4EE4-B10F-9C61D1D8B4AD}" type="pres">
      <dgm:prSet presAssocID="{91B35B77-30B7-487B-B38C-EDA12391A6BF}" presName="parTrans" presStyleLbl="bgSibTrans2D1" presStyleIdx="3" presStyleCnt="4" custLinFactNeighborX="-6965" custLinFactNeighborY="-16891"/>
      <dgm:spPr/>
    </dgm:pt>
    <dgm:pt modelId="{086B696C-8986-4666-9664-8E0132E5F9D0}" type="pres">
      <dgm:prSet presAssocID="{BBAC8D71-D046-4713-9E9D-1106616B1861}" presName="node" presStyleLbl="node1" presStyleIdx="3" presStyleCnt="4" custScaleX="111096" custRadScaleRad="109895" custRadScaleInc="4680">
        <dgm:presLayoutVars>
          <dgm:bulletEnabled val="1"/>
        </dgm:presLayoutVars>
      </dgm:prSet>
      <dgm:spPr/>
    </dgm:pt>
  </dgm:ptLst>
  <dgm:cxnLst>
    <dgm:cxn modelId="{6FF55901-36E2-4F04-8688-C975DC3E6096}" srcId="{0F3E1A9F-C157-4E15-A8CA-3F43DA9E6F09}" destId="{1F780AB3-561B-44BC-83EC-0850743FF0AD}" srcOrd="0" destOrd="0" parTransId="{E84FCA0B-7596-4160-A41D-60D351994C7C}" sibTransId="{177F83EE-55EE-4A66-BFD3-851A543E2FB6}"/>
    <dgm:cxn modelId="{71CA750D-A3BB-49BA-8D9A-32BD81555EBC}" type="presOf" srcId="{58201DB3-BC83-4B8E-9025-751A211C9942}" destId="{89D60D03-2772-444C-B806-64189EF3E6C7}" srcOrd="0" destOrd="0" presId="urn:microsoft.com/office/officeart/2005/8/layout/radial4"/>
    <dgm:cxn modelId="{6E24620E-654A-4508-8AAE-E2D172CFEBF5}" srcId="{D73AEB6D-396E-4352-AB6C-ED3A00AAE623}" destId="{B6086C65-CF9B-4EC7-83C5-B0696320016F}" srcOrd="0" destOrd="0" parTransId="{572DDBF7-1414-4CD7-8E41-049EC5A0172C}" sibTransId="{D4DBA916-6F20-4BC2-AB96-AB2822CC5FC8}"/>
    <dgm:cxn modelId="{73DBB126-0821-4C55-999C-4201753AA5C4}" type="presOf" srcId="{D73AEB6D-396E-4352-AB6C-ED3A00AAE623}" destId="{743114C6-44E4-4B43-AD1A-AF0E4C787118}" srcOrd="0" destOrd="0" presId="urn:microsoft.com/office/officeart/2005/8/layout/radial4"/>
    <dgm:cxn modelId="{8165262C-2618-4742-B901-04B45DB37544}" srcId="{BBAC8D71-D046-4713-9E9D-1106616B1861}" destId="{55C35173-EA2D-4B01-A0F3-9C6E602E5CEB}" srcOrd="1" destOrd="0" parTransId="{16A76CE1-C43B-4C87-A8C2-18064765D849}" sibTransId="{E67B4FA8-FDCD-416D-8ECA-E7AA8FC8FB5A}"/>
    <dgm:cxn modelId="{C4505E3F-3EDD-4F98-933E-2F83B2BDF424}" srcId="{1F780AB3-561B-44BC-83EC-0850743FF0AD}" destId="{D73AEB6D-396E-4352-AB6C-ED3A00AAE623}" srcOrd="0" destOrd="0" parTransId="{58201DB3-BC83-4B8E-9025-751A211C9942}" sibTransId="{0C2A623F-4730-466F-8C39-BAF8A4A7C80A}"/>
    <dgm:cxn modelId="{3F36655C-9DC8-4236-90CC-C3B3F0533DF5}" type="presOf" srcId="{B6086C65-CF9B-4EC7-83C5-B0696320016F}" destId="{743114C6-44E4-4B43-AD1A-AF0E4C787118}" srcOrd="0" destOrd="1" presId="urn:microsoft.com/office/officeart/2005/8/layout/radial4"/>
    <dgm:cxn modelId="{00380F70-3319-476E-83DD-94E7D30D56B8}" type="presOf" srcId="{D01F70A4-C0A4-4DEC-81D9-876EDDBB93DE}" destId="{18A6529E-897F-40AC-B33C-A3D045AC6051}" srcOrd="0" destOrd="3" presId="urn:microsoft.com/office/officeart/2005/8/layout/radial4"/>
    <dgm:cxn modelId="{97148476-ACCD-4B31-B4E9-5E24BDA0B39C}" srcId="{BBAC8D71-D046-4713-9E9D-1106616B1861}" destId="{3CF2DA74-D8E9-4094-A771-FB4154E4B9E1}" srcOrd="0" destOrd="0" parTransId="{B9594510-92E2-4BD8-BCEA-5DF10630954F}" sibTransId="{7722021D-88BC-443B-98BC-5EA3E7835F9D}"/>
    <dgm:cxn modelId="{3A97B877-8128-4339-ADCC-085D72CDEA51}" type="presOf" srcId="{B0CA3D8A-3378-4EA9-8A0A-6F602EF45EB8}" destId="{0AFBA5DB-8B7C-4778-8F0F-931FAE8D0861}" srcOrd="0" destOrd="0" presId="urn:microsoft.com/office/officeart/2005/8/layout/radial4"/>
    <dgm:cxn modelId="{98575859-FD1E-408F-9EFD-917C9FAC317A}" type="presOf" srcId="{AE329C96-7E4D-4C6E-9F6D-E7F15EB1E308}" destId="{18A6529E-897F-40AC-B33C-A3D045AC6051}" srcOrd="0" destOrd="0" presId="urn:microsoft.com/office/officeart/2005/8/layout/radial4"/>
    <dgm:cxn modelId="{6F75E27E-53FD-400A-A304-B50BAFFD9C0C}" srcId="{AE329C96-7E4D-4C6E-9F6D-E7F15EB1E308}" destId="{AEA0E050-DE6B-4F1C-96B4-0F8730C465D9}" srcOrd="1" destOrd="0" parTransId="{81B4FBF2-AE8F-4229-9A46-FF67FE81E79F}" sibTransId="{88A81672-1BD7-4523-AA00-494AA14D8367}"/>
    <dgm:cxn modelId="{5FE70B84-2598-4215-AB32-E6C4928AF683}" srcId="{AE329C96-7E4D-4C6E-9F6D-E7F15EB1E308}" destId="{9AE47E1D-B170-4561-B963-8E472D4DE7DF}" srcOrd="0" destOrd="0" parTransId="{9182ADB3-45BB-4218-9C91-859BA4E2C9F9}" sibTransId="{DBB8A3F2-83EB-44FB-A38F-12CD1E806FF3}"/>
    <dgm:cxn modelId="{E3DEBD89-5E77-4CDD-BE3B-4B104843D626}" srcId="{D73AEB6D-396E-4352-AB6C-ED3A00AAE623}" destId="{36394E64-8694-45C0-A7E5-2706A04A7568}" srcOrd="1" destOrd="0" parTransId="{838D7A6B-7AE7-4BE5-B849-5A93F621173A}" sibTransId="{6B953ACE-EAAC-4DDB-9EA8-9341A07539FF}"/>
    <dgm:cxn modelId="{9E0FE291-F95C-4AB3-8E30-93253B5CAA31}" type="presOf" srcId="{B103DBCE-795A-4AD2-98CB-D3B3ADDC4067}" destId="{0AFBA5DB-8B7C-4778-8F0F-931FAE8D0861}" srcOrd="0" destOrd="1" presId="urn:microsoft.com/office/officeart/2005/8/layout/radial4"/>
    <dgm:cxn modelId="{54B0E492-A226-46A5-8FAC-8B698F757086}" type="presOf" srcId="{0F3E1A9F-C157-4E15-A8CA-3F43DA9E6F09}" destId="{6EB56CDF-ECC4-4D51-A4D9-D6A0DCD41427}" srcOrd="0" destOrd="0" presId="urn:microsoft.com/office/officeart/2005/8/layout/radial4"/>
    <dgm:cxn modelId="{579EED9A-B745-4B7D-9CEC-0B4A6A588595}" type="presOf" srcId="{36394E64-8694-45C0-A7E5-2706A04A7568}" destId="{743114C6-44E4-4B43-AD1A-AF0E4C787118}" srcOrd="0" destOrd="2" presId="urn:microsoft.com/office/officeart/2005/8/layout/radial4"/>
    <dgm:cxn modelId="{1D49AE9F-75F1-4F2E-857C-112670631EA1}" type="presOf" srcId="{BBAC8D71-D046-4713-9E9D-1106616B1861}" destId="{086B696C-8986-4666-9664-8E0132E5F9D0}" srcOrd="0" destOrd="0" presId="urn:microsoft.com/office/officeart/2005/8/layout/radial4"/>
    <dgm:cxn modelId="{06DC03A0-8CBC-48BA-B26E-DF81E92CC762}" srcId="{1F780AB3-561B-44BC-83EC-0850743FF0AD}" destId="{AE329C96-7E4D-4C6E-9F6D-E7F15EB1E308}" srcOrd="2" destOrd="0" parTransId="{64AB19E1-B323-4124-9A72-6C6797A106D6}" sibTransId="{3CA83740-7DBF-431E-B203-286A2392F46E}"/>
    <dgm:cxn modelId="{74A94BA6-D729-45F0-A071-0A8FDEB9368E}" type="presOf" srcId="{3CF2DA74-D8E9-4094-A771-FB4154E4B9E1}" destId="{086B696C-8986-4666-9664-8E0132E5F9D0}" srcOrd="0" destOrd="1" presId="urn:microsoft.com/office/officeart/2005/8/layout/radial4"/>
    <dgm:cxn modelId="{C96809B1-DF83-4D5B-B9D8-7E12F32E28DB}" srcId="{AE329C96-7E4D-4C6E-9F6D-E7F15EB1E308}" destId="{D01F70A4-C0A4-4DEC-81D9-876EDDBB93DE}" srcOrd="2" destOrd="0" parTransId="{3E5525A8-762E-402D-98F4-5B039FCDB691}" sibTransId="{802A4C79-CE4A-4393-B2D5-F150D94330BC}"/>
    <dgm:cxn modelId="{54FE57CB-C00B-4FE1-989D-4A3918CC3103}" srcId="{1F780AB3-561B-44BC-83EC-0850743FF0AD}" destId="{BBAC8D71-D046-4713-9E9D-1106616B1861}" srcOrd="3" destOrd="0" parTransId="{91B35B77-30B7-487B-B38C-EDA12391A6BF}" sibTransId="{1B77E361-8428-4E04-918F-A105330122FD}"/>
    <dgm:cxn modelId="{8742CBD6-385C-4F8A-9230-60C555C4E6C7}" type="presOf" srcId="{1F780AB3-561B-44BC-83EC-0850743FF0AD}" destId="{FDC69256-D74A-4E69-8527-1FFBFA2104A3}" srcOrd="0" destOrd="0" presId="urn:microsoft.com/office/officeart/2005/8/layout/radial4"/>
    <dgm:cxn modelId="{B5C67CD8-7203-4119-8198-48E01E78BCD5}" type="presOf" srcId="{64AB19E1-B323-4124-9A72-6C6797A106D6}" destId="{4E7516F0-B980-4EBC-A5F3-543AA9E7886B}" srcOrd="0" destOrd="0" presId="urn:microsoft.com/office/officeart/2005/8/layout/radial4"/>
    <dgm:cxn modelId="{A2430AD9-EEAC-479D-8225-9AFB9C682F3D}" srcId="{1F780AB3-561B-44BC-83EC-0850743FF0AD}" destId="{B0CA3D8A-3378-4EA9-8A0A-6F602EF45EB8}" srcOrd="1" destOrd="0" parTransId="{035B6A69-A73B-4A87-9363-4800A814DD70}" sibTransId="{7B1B8A8A-AA17-4843-A112-E45D4914645B}"/>
    <dgm:cxn modelId="{821FE9D9-A117-4914-834A-9DA185D0E70E}" srcId="{B0CA3D8A-3378-4EA9-8A0A-6F602EF45EB8}" destId="{B103DBCE-795A-4AD2-98CB-D3B3ADDC4067}" srcOrd="0" destOrd="0" parTransId="{66185FCC-7FAC-488D-9F06-14891893ACC9}" sibTransId="{BAB7EE48-BE29-45A6-9720-BED8E15D298F}"/>
    <dgm:cxn modelId="{0252E5DE-8C91-435B-AAC1-474490C30551}" type="presOf" srcId="{91B35B77-30B7-487B-B38C-EDA12391A6BF}" destId="{DD3A5D0F-51C2-4EE4-B10F-9C61D1D8B4AD}" srcOrd="0" destOrd="0" presId="urn:microsoft.com/office/officeart/2005/8/layout/radial4"/>
    <dgm:cxn modelId="{E1CC2CE1-7862-4985-AE2D-A853F3D9AF7F}" type="presOf" srcId="{55C35173-EA2D-4B01-A0F3-9C6E602E5CEB}" destId="{086B696C-8986-4666-9664-8E0132E5F9D0}" srcOrd="0" destOrd="2" presId="urn:microsoft.com/office/officeart/2005/8/layout/radial4"/>
    <dgm:cxn modelId="{D710D0F0-EE3F-4C42-81E7-4F70E2988482}" type="presOf" srcId="{AEA0E050-DE6B-4F1C-96B4-0F8730C465D9}" destId="{18A6529E-897F-40AC-B33C-A3D045AC6051}" srcOrd="0" destOrd="2" presId="urn:microsoft.com/office/officeart/2005/8/layout/radial4"/>
    <dgm:cxn modelId="{E90367F3-FF67-48CE-8821-FE50FD5B46B9}" type="presOf" srcId="{035B6A69-A73B-4A87-9363-4800A814DD70}" destId="{8C14854A-718E-408C-A821-529BD77EF116}" srcOrd="0" destOrd="0" presId="urn:microsoft.com/office/officeart/2005/8/layout/radial4"/>
    <dgm:cxn modelId="{DA7CFDFB-EC4B-49C3-8C70-F8EBD1521FE9}" type="presOf" srcId="{9AE47E1D-B170-4561-B963-8E472D4DE7DF}" destId="{18A6529E-897F-40AC-B33C-A3D045AC6051}" srcOrd="0" destOrd="1" presId="urn:microsoft.com/office/officeart/2005/8/layout/radial4"/>
    <dgm:cxn modelId="{5636875D-9832-4A35-A0C7-781F27292AA3}" type="presParOf" srcId="{6EB56CDF-ECC4-4D51-A4D9-D6A0DCD41427}" destId="{FDC69256-D74A-4E69-8527-1FFBFA2104A3}" srcOrd="0" destOrd="0" presId="urn:microsoft.com/office/officeart/2005/8/layout/radial4"/>
    <dgm:cxn modelId="{A97DD63D-2828-4C31-9880-31977FC7BF6A}" type="presParOf" srcId="{6EB56CDF-ECC4-4D51-A4D9-D6A0DCD41427}" destId="{89D60D03-2772-444C-B806-64189EF3E6C7}" srcOrd="1" destOrd="0" presId="urn:microsoft.com/office/officeart/2005/8/layout/radial4"/>
    <dgm:cxn modelId="{3A8EC8FA-FBEF-478A-AD7F-BE53A100D51A}" type="presParOf" srcId="{6EB56CDF-ECC4-4D51-A4D9-D6A0DCD41427}" destId="{743114C6-44E4-4B43-AD1A-AF0E4C787118}" srcOrd="2" destOrd="0" presId="urn:microsoft.com/office/officeart/2005/8/layout/radial4"/>
    <dgm:cxn modelId="{3E2F6F2A-75D2-4EA7-B919-E8D455057406}" type="presParOf" srcId="{6EB56CDF-ECC4-4D51-A4D9-D6A0DCD41427}" destId="{8C14854A-718E-408C-A821-529BD77EF116}" srcOrd="3" destOrd="0" presId="urn:microsoft.com/office/officeart/2005/8/layout/radial4"/>
    <dgm:cxn modelId="{7E0D6662-4081-456C-9257-F4A641AD8E9D}" type="presParOf" srcId="{6EB56CDF-ECC4-4D51-A4D9-D6A0DCD41427}" destId="{0AFBA5DB-8B7C-4778-8F0F-931FAE8D0861}" srcOrd="4" destOrd="0" presId="urn:microsoft.com/office/officeart/2005/8/layout/radial4"/>
    <dgm:cxn modelId="{9D8EE5C3-D867-46AF-89CE-F6512F2D7C6C}" type="presParOf" srcId="{6EB56CDF-ECC4-4D51-A4D9-D6A0DCD41427}" destId="{4E7516F0-B980-4EBC-A5F3-543AA9E7886B}" srcOrd="5" destOrd="0" presId="urn:microsoft.com/office/officeart/2005/8/layout/radial4"/>
    <dgm:cxn modelId="{9C5DAF1B-1925-48E6-A760-BFB97554FB55}" type="presParOf" srcId="{6EB56CDF-ECC4-4D51-A4D9-D6A0DCD41427}" destId="{18A6529E-897F-40AC-B33C-A3D045AC6051}" srcOrd="6" destOrd="0" presId="urn:microsoft.com/office/officeart/2005/8/layout/radial4"/>
    <dgm:cxn modelId="{41830733-D386-4A51-B5BF-A0F1B8BCCDFA}" type="presParOf" srcId="{6EB56CDF-ECC4-4D51-A4D9-D6A0DCD41427}" destId="{DD3A5D0F-51C2-4EE4-B10F-9C61D1D8B4AD}" srcOrd="7" destOrd="0" presId="urn:microsoft.com/office/officeart/2005/8/layout/radial4"/>
    <dgm:cxn modelId="{45C57328-46E1-4DBF-9225-6F0008FAFA63}" type="presParOf" srcId="{6EB56CDF-ECC4-4D51-A4D9-D6A0DCD41427}" destId="{086B696C-8986-4666-9664-8E0132E5F9D0}"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BC44A-0553-4153-8D3C-AF0F57213526}">
      <dsp:nvSpPr>
        <dsp:cNvPr id="0" name=""/>
        <dsp:cNvSpPr/>
      </dsp:nvSpPr>
      <dsp:spPr>
        <a:xfrm>
          <a:off x="0" y="137198"/>
          <a:ext cx="5523819" cy="875160"/>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b="0" i="0" kern="1200" baseline="0" dirty="0">
              <a:solidFill>
                <a:schemeClr val="tx1"/>
              </a:solidFill>
            </a:rPr>
            <a:t>Recognises VCSE and community have a key role in addressing inequalities :</a:t>
          </a:r>
          <a:endParaRPr lang="en-US" sz="2200" kern="1200" dirty="0">
            <a:solidFill>
              <a:schemeClr val="tx1"/>
            </a:solidFill>
          </a:endParaRPr>
        </a:p>
      </dsp:txBody>
      <dsp:txXfrm>
        <a:off x="42722" y="179920"/>
        <a:ext cx="5438375" cy="789716"/>
      </dsp:txXfrm>
    </dsp:sp>
    <dsp:sp modelId="{8E689049-43BA-4EFB-AFE2-FB5DAA08DAB7}">
      <dsp:nvSpPr>
        <dsp:cNvPr id="0" name=""/>
        <dsp:cNvSpPr/>
      </dsp:nvSpPr>
      <dsp:spPr>
        <a:xfrm>
          <a:off x="0" y="1009119"/>
          <a:ext cx="5523819" cy="25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381"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GB" sz="1700" b="0" i="0" kern="1200" baseline="0" dirty="0"/>
            <a:t>Accessed by people who might be struggling or have complex lives and multiple challenges, who don’t come into the statutory system</a:t>
          </a:r>
          <a:endParaRPr lang="en-US" sz="1700" kern="1200" dirty="0"/>
        </a:p>
        <a:p>
          <a:pPr marL="171450" lvl="1" indent="-171450" algn="l" defTabSz="755650">
            <a:lnSpc>
              <a:spcPct val="90000"/>
            </a:lnSpc>
            <a:spcBef>
              <a:spcPct val="0"/>
            </a:spcBef>
            <a:spcAft>
              <a:spcPct val="20000"/>
            </a:spcAft>
            <a:buChar char="•"/>
          </a:pPr>
          <a:r>
            <a:rPr lang="en-GB" sz="1700" b="0" i="0" kern="1200" baseline="0" dirty="0"/>
            <a:t>Recognises that community organisations are trusted by local people to have these honest, non judgemental and holistic conversation and “hold the spaces” for this.</a:t>
          </a:r>
          <a:endParaRPr lang="en-US" sz="1700" kern="1200" dirty="0"/>
        </a:p>
        <a:p>
          <a:pPr marL="171450" lvl="1" indent="-171450" algn="l" defTabSz="755650">
            <a:lnSpc>
              <a:spcPct val="90000"/>
            </a:lnSpc>
            <a:spcBef>
              <a:spcPct val="0"/>
            </a:spcBef>
            <a:spcAft>
              <a:spcPct val="20000"/>
            </a:spcAft>
            <a:buChar char="•"/>
          </a:pPr>
          <a:r>
            <a:rPr lang="en-GB" sz="1700" b="0" i="0" kern="1200" baseline="0" dirty="0"/>
            <a:t>Also that VCSE already lives the values that underpin those conversations  -  strengths based, enabling and person centred approaches – the mindset for a coaching/behavioural approach. </a:t>
          </a:r>
          <a:endParaRPr lang="en-US" sz="1700" kern="1200" dirty="0"/>
        </a:p>
      </dsp:txBody>
      <dsp:txXfrm>
        <a:off x="0" y="1009119"/>
        <a:ext cx="5523819" cy="2550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73F9E-5FFF-412C-9E8C-0909C4CD433B}">
      <dsp:nvSpPr>
        <dsp:cNvPr id="0" name=""/>
        <dsp:cNvSpPr/>
      </dsp:nvSpPr>
      <dsp:spPr>
        <a:xfrm rot="5400000">
          <a:off x="3734114" y="14258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r" defTabSz="755650">
            <a:lnSpc>
              <a:spcPct val="90000"/>
            </a:lnSpc>
            <a:spcBef>
              <a:spcPct val="0"/>
            </a:spcBef>
            <a:spcAft>
              <a:spcPct val="35000"/>
            </a:spcAft>
            <a:buNone/>
          </a:pPr>
          <a:r>
            <a:rPr lang="en-GB" sz="1700" kern="1200" dirty="0"/>
            <a:t>Questioning skills</a:t>
          </a:r>
        </a:p>
      </dsp:txBody>
      <dsp:txXfrm rot="-5400000">
        <a:off x="4173512" y="341575"/>
        <a:ext cx="1311897" cy="1507927"/>
      </dsp:txXfrm>
    </dsp:sp>
    <dsp:sp modelId="{C2BB88B9-8BD2-4356-9778-60DCD2091E2A}">
      <dsp:nvSpPr>
        <dsp:cNvPr id="0" name=""/>
        <dsp:cNvSpPr/>
      </dsp:nvSpPr>
      <dsp:spPr>
        <a:xfrm>
          <a:off x="5840246" y="438330"/>
          <a:ext cx="2444813" cy="1314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GB" sz="1800" b="1" kern="1200" dirty="0">
              <a:solidFill>
                <a:schemeClr val="accent2">
                  <a:lumMod val="75000"/>
                </a:schemeClr>
              </a:solidFill>
            </a:rPr>
            <a:t>Principles and models from psychology and behavioural science </a:t>
          </a:r>
        </a:p>
      </dsp:txBody>
      <dsp:txXfrm>
        <a:off x="5840246" y="438330"/>
        <a:ext cx="2444813" cy="1314415"/>
      </dsp:txXfrm>
    </dsp:sp>
    <dsp:sp modelId="{0ABFF9A3-656A-489F-AED6-3C0274D3A600}">
      <dsp:nvSpPr>
        <dsp:cNvPr id="0" name=""/>
        <dsp:cNvSpPr/>
      </dsp:nvSpPr>
      <dsp:spPr>
        <a:xfrm rot="5400000">
          <a:off x="1675738" y="14258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r" defTabSz="800100">
            <a:lnSpc>
              <a:spcPct val="90000"/>
            </a:lnSpc>
            <a:spcBef>
              <a:spcPct val="0"/>
            </a:spcBef>
            <a:spcAft>
              <a:spcPct val="35000"/>
            </a:spcAft>
            <a:buNone/>
          </a:pPr>
          <a:r>
            <a:rPr lang="en-GB" sz="1800" kern="1200" dirty="0"/>
            <a:t>Positive Psychology</a:t>
          </a:r>
        </a:p>
      </dsp:txBody>
      <dsp:txXfrm rot="-5400000">
        <a:off x="2115136" y="341575"/>
        <a:ext cx="1311897" cy="1507927"/>
      </dsp:txXfrm>
    </dsp:sp>
    <dsp:sp modelId="{37F7D225-9CD4-4483-B1A4-DA724AFC0794}">
      <dsp:nvSpPr>
        <dsp:cNvPr id="0" name=""/>
        <dsp:cNvSpPr/>
      </dsp:nvSpPr>
      <dsp:spPr>
        <a:xfrm rot="5400000">
          <a:off x="2700983" y="200204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GB" sz="1800" kern="1200" dirty="0"/>
            <a:t>Active Listening skills</a:t>
          </a:r>
        </a:p>
      </dsp:txBody>
      <dsp:txXfrm rot="-5400000">
        <a:off x="3140381" y="2201035"/>
        <a:ext cx="1311897" cy="1507927"/>
      </dsp:txXfrm>
    </dsp:sp>
    <dsp:sp modelId="{158D46B2-A4CB-4C10-B461-210E1384D056}">
      <dsp:nvSpPr>
        <dsp:cNvPr id="0" name=""/>
        <dsp:cNvSpPr/>
      </dsp:nvSpPr>
      <dsp:spPr>
        <a:xfrm>
          <a:off x="398564" y="2297791"/>
          <a:ext cx="2365948" cy="1314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GB" sz="1800" b="1" kern="1200" dirty="0">
              <a:solidFill>
                <a:schemeClr val="accent2">
                  <a:lumMod val="75000"/>
                </a:schemeClr>
              </a:solidFill>
            </a:rPr>
            <a:t>Knowledge and skills of the worker  </a:t>
          </a:r>
        </a:p>
      </dsp:txBody>
      <dsp:txXfrm>
        <a:off x="398564" y="2297791"/>
        <a:ext cx="2365948" cy="1314415"/>
      </dsp:txXfrm>
    </dsp:sp>
    <dsp:sp modelId="{78E6430C-9D68-40FC-A2D2-BA84BE0F1B2C}">
      <dsp:nvSpPr>
        <dsp:cNvPr id="0" name=""/>
        <dsp:cNvSpPr/>
      </dsp:nvSpPr>
      <dsp:spPr>
        <a:xfrm rot="5400000">
          <a:off x="4759358" y="200204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r" defTabSz="800100">
            <a:lnSpc>
              <a:spcPct val="90000"/>
            </a:lnSpc>
            <a:spcBef>
              <a:spcPct val="0"/>
            </a:spcBef>
            <a:spcAft>
              <a:spcPct val="35000"/>
            </a:spcAft>
            <a:buNone/>
          </a:pPr>
          <a:r>
            <a:rPr lang="en-GB" sz="1800" kern="1200" dirty="0"/>
            <a:t>Using challenge and rapport </a:t>
          </a:r>
        </a:p>
      </dsp:txBody>
      <dsp:txXfrm rot="-5400000">
        <a:off x="5198756" y="2201035"/>
        <a:ext cx="1311897" cy="1507927"/>
      </dsp:txXfrm>
    </dsp:sp>
    <dsp:sp modelId="{B49B02B4-D187-460F-95F4-3A970BFE76EE}">
      <dsp:nvSpPr>
        <dsp:cNvPr id="0" name=""/>
        <dsp:cNvSpPr/>
      </dsp:nvSpPr>
      <dsp:spPr>
        <a:xfrm rot="5400000">
          <a:off x="3734114" y="386150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GB" sz="1800" kern="1200" dirty="0"/>
            <a:t>Focus on potential and change talk</a:t>
          </a:r>
        </a:p>
      </dsp:txBody>
      <dsp:txXfrm rot="-5400000">
        <a:off x="4173512" y="4060495"/>
        <a:ext cx="1311897" cy="1507927"/>
      </dsp:txXfrm>
    </dsp:sp>
    <dsp:sp modelId="{3880BE92-F535-4538-80B3-E8EF33E54199}">
      <dsp:nvSpPr>
        <dsp:cNvPr id="0" name=""/>
        <dsp:cNvSpPr/>
      </dsp:nvSpPr>
      <dsp:spPr>
        <a:xfrm>
          <a:off x="5840246" y="4157251"/>
          <a:ext cx="2444813" cy="1314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en-GB" sz="1800" b="1" kern="1200" dirty="0">
              <a:solidFill>
                <a:schemeClr val="accent2">
                  <a:lumMod val="75000"/>
                </a:schemeClr>
              </a:solidFill>
            </a:rPr>
            <a:t>Skills and techniques from performance coaching </a:t>
          </a:r>
        </a:p>
      </dsp:txBody>
      <dsp:txXfrm>
        <a:off x="5840246" y="4157251"/>
        <a:ext cx="2444813" cy="1314415"/>
      </dsp:txXfrm>
    </dsp:sp>
    <dsp:sp modelId="{221B65E3-431F-4D27-9C6D-B21ADB4DF237}">
      <dsp:nvSpPr>
        <dsp:cNvPr id="0" name=""/>
        <dsp:cNvSpPr/>
      </dsp:nvSpPr>
      <dsp:spPr>
        <a:xfrm rot="5400000">
          <a:off x="1675738" y="3861507"/>
          <a:ext cx="2190693" cy="190590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r" defTabSz="800100">
            <a:lnSpc>
              <a:spcPct val="90000"/>
            </a:lnSpc>
            <a:spcBef>
              <a:spcPct val="0"/>
            </a:spcBef>
            <a:spcAft>
              <a:spcPct val="35000"/>
            </a:spcAft>
            <a:buNone/>
          </a:pPr>
          <a:r>
            <a:rPr lang="en-GB" sz="1800" kern="1200" dirty="0"/>
            <a:t>Responding to Stages of change </a:t>
          </a:r>
        </a:p>
      </dsp:txBody>
      <dsp:txXfrm rot="-5400000">
        <a:off x="2115136" y="4060495"/>
        <a:ext cx="1311897" cy="15079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69256-D74A-4E69-8527-1FFBFA2104A3}">
      <dsp:nvSpPr>
        <dsp:cNvPr id="0" name=""/>
        <dsp:cNvSpPr/>
      </dsp:nvSpPr>
      <dsp:spPr>
        <a:xfrm>
          <a:off x="3593811" y="2599030"/>
          <a:ext cx="2283078" cy="2162339"/>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Defining the Scope of Implementation</a:t>
          </a:r>
        </a:p>
      </dsp:txBody>
      <dsp:txXfrm>
        <a:off x="3928160" y="2915697"/>
        <a:ext cx="1614380" cy="1529005"/>
      </dsp:txXfrm>
    </dsp:sp>
    <dsp:sp modelId="{89D60D03-2772-444C-B806-64189EF3E6C7}">
      <dsp:nvSpPr>
        <dsp:cNvPr id="0" name=""/>
        <dsp:cNvSpPr/>
      </dsp:nvSpPr>
      <dsp:spPr>
        <a:xfrm rot="11700000">
          <a:off x="1783604" y="2793679"/>
          <a:ext cx="1783441" cy="669076"/>
        </a:xfrm>
        <a:prstGeom prst="lef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43114C6-44E4-4B43-AD1A-AF0E4C787118}">
      <dsp:nvSpPr>
        <dsp:cNvPr id="0" name=""/>
        <dsp:cNvSpPr/>
      </dsp:nvSpPr>
      <dsp:spPr>
        <a:xfrm>
          <a:off x="698860" y="2005321"/>
          <a:ext cx="2230256" cy="178420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t" anchorCtr="0">
          <a:noAutofit/>
        </a:bodyPr>
        <a:lstStyle/>
        <a:p>
          <a:pPr marL="0" lvl="0" indent="0" algn="l" defTabSz="711200">
            <a:lnSpc>
              <a:spcPct val="90000"/>
            </a:lnSpc>
            <a:spcBef>
              <a:spcPct val="0"/>
            </a:spcBef>
            <a:spcAft>
              <a:spcPts val="0"/>
            </a:spcAft>
            <a:buNone/>
          </a:pPr>
          <a:r>
            <a:rPr lang="en-GB" sz="1600" b="1" kern="1200" dirty="0"/>
            <a:t>1. Introductory Sessions</a:t>
          </a:r>
        </a:p>
        <a:p>
          <a:pPr marL="0" lvl="0" indent="0" algn="l" defTabSz="711200">
            <a:lnSpc>
              <a:spcPct val="90000"/>
            </a:lnSpc>
            <a:spcBef>
              <a:spcPct val="0"/>
            </a:spcBef>
            <a:spcAft>
              <a:spcPts val="0"/>
            </a:spcAft>
            <a:buNone/>
          </a:pPr>
          <a:endParaRPr lang="en-GB" sz="1600" b="1" kern="1200" dirty="0"/>
        </a:p>
        <a:p>
          <a:pPr marL="171450" lvl="1" indent="-171450" algn="ctr" defTabSz="711200">
            <a:lnSpc>
              <a:spcPct val="90000"/>
            </a:lnSpc>
            <a:spcBef>
              <a:spcPct val="0"/>
            </a:spcBef>
            <a:spcAft>
              <a:spcPct val="15000"/>
            </a:spcAft>
            <a:buNone/>
          </a:pPr>
          <a:r>
            <a:rPr lang="en-GB" sz="1600" kern="1200" dirty="0"/>
            <a:t>Engaging managers and team leaders</a:t>
          </a:r>
        </a:p>
        <a:p>
          <a:pPr marL="171450" lvl="1" indent="-171450" algn="ctr" defTabSz="711200">
            <a:lnSpc>
              <a:spcPct val="90000"/>
            </a:lnSpc>
            <a:spcBef>
              <a:spcPct val="0"/>
            </a:spcBef>
            <a:spcAft>
              <a:spcPct val="15000"/>
            </a:spcAft>
            <a:buNone/>
          </a:pPr>
          <a:r>
            <a:rPr lang="en-GB" sz="1600" kern="1200" dirty="0"/>
            <a:t>Raising awareness and interest from leaders </a:t>
          </a:r>
        </a:p>
      </dsp:txBody>
      <dsp:txXfrm>
        <a:off x="751118" y="2057579"/>
        <a:ext cx="2125740" cy="1679689"/>
      </dsp:txXfrm>
    </dsp:sp>
    <dsp:sp modelId="{8C14854A-718E-408C-A821-529BD77EF116}">
      <dsp:nvSpPr>
        <dsp:cNvPr id="0" name=""/>
        <dsp:cNvSpPr/>
      </dsp:nvSpPr>
      <dsp:spPr>
        <a:xfrm rot="14700000">
          <a:off x="2929784" y="1432450"/>
          <a:ext cx="1826840" cy="669076"/>
        </a:xfrm>
        <a:prstGeom prst="leftArrow">
          <a:avLst>
            <a:gd name="adj1" fmla="val 60000"/>
            <a:gd name="adj2" fmla="val 50000"/>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AFBA5DB-8B7C-4778-8F0F-931FAE8D0861}">
      <dsp:nvSpPr>
        <dsp:cNvPr id="0" name=""/>
        <dsp:cNvSpPr/>
      </dsp:nvSpPr>
      <dsp:spPr>
        <a:xfrm>
          <a:off x="2342048" y="47046"/>
          <a:ext cx="2230256" cy="1784205"/>
        </a:xfrm>
        <a:prstGeom prst="roundRect">
          <a:avLst>
            <a:gd name="adj" fmla="val 10000"/>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t" anchorCtr="0">
          <a:noAutofit/>
        </a:bodyPr>
        <a:lstStyle/>
        <a:p>
          <a:pPr marL="0" lvl="0" indent="0" algn="l" defTabSz="711200">
            <a:lnSpc>
              <a:spcPct val="90000"/>
            </a:lnSpc>
            <a:spcBef>
              <a:spcPct val="0"/>
            </a:spcBef>
            <a:spcAft>
              <a:spcPct val="35000"/>
            </a:spcAft>
            <a:buNone/>
          </a:pPr>
          <a:r>
            <a:rPr lang="en-GB" sz="1600" b="1" kern="1200" dirty="0"/>
            <a:t>2. Skills Training</a:t>
          </a:r>
        </a:p>
        <a:p>
          <a:pPr marL="0" lvl="0" indent="0" algn="ctr" defTabSz="711200">
            <a:lnSpc>
              <a:spcPct val="90000"/>
            </a:lnSpc>
            <a:spcBef>
              <a:spcPct val="0"/>
            </a:spcBef>
            <a:spcAft>
              <a:spcPct val="35000"/>
            </a:spcAft>
            <a:buNone/>
          </a:pPr>
          <a:r>
            <a:rPr lang="en-GB" sz="1600" b="0" kern="1200" dirty="0"/>
            <a:t>1-4 days</a:t>
          </a:r>
        </a:p>
        <a:p>
          <a:pPr marL="0" lvl="0" indent="0" algn="ctr" defTabSz="711200">
            <a:lnSpc>
              <a:spcPct val="90000"/>
            </a:lnSpc>
            <a:spcBef>
              <a:spcPct val="0"/>
            </a:spcBef>
            <a:spcAft>
              <a:spcPct val="35000"/>
            </a:spcAft>
            <a:buNone/>
          </a:pPr>
          <a:r>
            <a:rPr lang="en-GB" sz="1600" b="0" kern="1200" dirty="0"/>
            <a:t>F-F and virtual</a:t>
          </a:r>
        </a:p>
        <a:p>
          <a:pPr marL="0" lvl="0" indent="0" algn="ctr" defTabSz="711200">
            <a:lnSpc>
              <a:spcPct val="90000"/>
            </a:lnSpc>
            <a:spcBef>
              <a:spcPct val="0"/>
            </a:spcBef>
            <a:spcAft>
              <a:spcPct val="35000"/>
            </a:spcAft>
            <a:buNone/>
          </a:pPr>
          <a:r>
            <a:rPr lang="en-GB" sz="1600" b="0" kern="1200" dirty="0"/>
            <a:t>Group Learning</a:t>
          </a:r>
        </a:p>
        <a:p>
          <a:pPr marL="0" lvl="0" indent="0" algn="ctr" defTabSz="711200">
            <a:lnSpc>
              <a:spcPct val="90000"/>
            </a:lnSpc>
            <a:spcBef>
              <a:spcPct val="0"/>
            </a:spcBef>
            <a:spcAft>
              <a:spcPct val="35000"/>
            </a:spcAft>
            <a:buNone/>
          </a:pPr>
          <a:r>
            <a:rPr lang="en-GB" sz="1600" b="0" kern="1200" dirty="0"/>
            <a:t>Can be modular</a:t>
          </a:r>
        </a:p>
        <a:p>
          <a:pPr marL="0" lvl="0" indent="0" algn="l" defTabSz="711200">
            <a:lnSpc>
              <a:spcPct val="90000"/>
            </a:lnSpc>
            <a:spcBef>
              <a:spcPct val="0"/>
            </a:spcBef>
            <a:spcAft>
              <a:spcPct val="35000"/>
            </a:spcAft>
            <a:buNone/>
          </a:pPr>
          <a:endParaRPr lang="en-GB" sz="1600" b="1" kern="1200" dirty="0"/>
        </a:p>
        <a:p>
          <a:pPr marL="0" lvl="0" indent="0" algn="l" defTabSz="711200">
            <a:lnSpc>
              <a:spcPct val="90000"/>
            </a:lnSpc>
            <a:spcBef>
              <a:spcPct val="0"/>
            </a:spcBef>
            <a:spcAft>
              <a:spcPct val="35000"/>
            </a:spcAft>
            <a:buFont typeface="Arial" panose="020B0604020202020204" pitchFamily="34" charset="0"/>
            <a:buNone/>
          </a:pPr>
          <a:endParaRPr lang="en-GB" sz="1600" kern="1200" dirty="0"/>
        </a:p>
        <a:p>
          <a:pPr marL="0" lvl="0" indent="0" algn="l" defTabSz="711200">
            <a:lnSpc>
              <a:spcPct val="90000"/>
            </a:lnSpc>
            <a:spcBef>
              <a:spcPct val="0"/>
            </a:spcBef>
            <a:spcAft>
              <a:spcPct val="35000"/>
            </a:spcAft>
            <a:buNone/>
          </a:pPr>
          <a:endParaRPr lang="en-GB" sz="1600" b="1" kern="1200" dirty="0"/>
        </a:p>
        <a:p>
          <a:pPr marL="171450" lvl="1" indent="-171450" algn="l" defTabSz="711200">
            <a:lnSpc>
              <a:spcPct val="90000"/>
            </a:lnSpc>
            <a:spcBef>
              <a:spcPct val="0"/>
            </a:spcBef>
            <a:spcAft>
              <a:spcPct val="15000"/>
            </a:spcAft>
            <a:buChar char="•"/>
          </a:pPr>
          <a:endParaRPr lang="en-GB" sz="1600" kern="1200"/>
        </a:p>
      </dsp:txBody>
      <dsp:txXfrm>
        <a:off x="2394306" y="99304"/>
        <a:ext cx="2125740" cy="1679689"/>
      </dsp:txXfrm>
    </dsp:sp>
    <dsp:sp modelId="{4E7516F0-B980-4EBC-A5F3-543AA9E7886B}">
      <dsp:nvSpPr>
        <dsp:cNvPr id="0" name=""/>
        <dsp:cNvSpPr/>
      </dsp:nvSpPr>
      <dsp:spPr>
        <a:xfrm rot="17700000">
          <a:off x="4714075" y="1432450"/>
          <a:ext cx="1826840" cy="669076"/>
        </a:xfrm>
        <a:prstGeom prst="leftArrow">
          <a:avLst>
            <a:gd name="adj1" fmla="val 60000"/>
            <a:gd name="adj2" fmla="val 50000"/>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8A6529E-897F-40AC-B33C-A3D045AC6051}">
      <dsp:nvSpPr>
        <dsp:cNvPr id="0" name=""/>
        <dsp:cNvSpPr/>
      </dsp:nvSpPr>
      <dsp:spPr>
        <a:xfrm>
          <a:off x="4898395" y="47046"/>
          <a:ext cx="2230256" cy="1784205"/>
        </a:xfrm>
        <a:prstGeom prst="roundRect">
          <a:avLst>
            <a:gd name="adj" fmla="val 10000"/>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t" anchorCtr="0">
          <a:noAutofit/>
        </a:bodyPr>
        <a:lstStyle/>
        <a:p>
          <a:pPr marL="0" lvl="0" indent="0" algn="l" defTabSz="711200">
            <a:lnSpc>
              <a:spcPct val="90000"/>
            </a:lnSpc>
            <a:spcBef>
              <a:spcPct val="0"/>
            </a:spcBef>
            <a:spcAft>
              <a:spcPct val="35000"/>
            </a:spcAft>
            <a:buNone/>
          </a:pPr>
          <a:r>
            <a:rPr lang="en-GB" sz="1600" b="1" kern="1200"/>
            <a:t>3. Practice development  </a:t>
          </a:r>
        </a:p>
        <a:p>
          <a:pPr marL="171450" lvl="1" indent="-171450" algn="ctr" defTabSz="711200">
            <a:lnSpc>
              <a:spcPct val="90000"/>
            </a:lnSpc>
            <a:spcBef>
              <a:spcPct val="0"/>
            </a:spcBef>
            <a:spcAft>
              <a:spcPct val="15000"/>
            </a:spcAft>
            <a:buNone/>
          </a:pPr>
          <a:r>
            <a:rPr lang="en-GB" sz="1600" kern="1200" dirty="0"/>
            <a:t>Supervision and reflective practice space</a:t>
          </a:r>
        </a:p>
        <a:p>
          <a:pPr marL="171450" lvl="1" indent="-171450" algn="ctr" defTabSz="711200">
            <a:lnSpc>
              <a:spcPct val="90000"/>
            </a:lnSpc>
            <a:spcBef>
              <a:spcPct val="0"/>
            </a:spcBef>
            <a:spcAft>
              <a:spcPct val="15000"/>
            </a:spcAft>
            <a:buNone/>
          </a:pPr>
          <a:r>
            <a:rPr lang="en-GB" sz="1600" kern="1200" dirty="0"/>
            <a:t>Learning Resources</a:t>
          </a:r>
        </a:p>
        <a:p>
          <a:pPr marL="171450" lvl="1" indent="-171450" algn="ctr" defTabSz="711200">
            <a:lnSpc>
              <a:spcPct val="90000"/>
            </a:lnSpc>
            <a:spcBef>
              <a:spcPct val="0"/>
            </a:spcBef>
            <a:spcAft>
              <a:spcPct val="15000"/>
            </a:spcAft>
            <a:buNone/>
          </a:pPr>
          <a:r>
            <a:rPr lang="en-GB" sz="1600" kern="1200" dirty="0"/>
            <a:t>Organisational Champions  </a:t>
          </a:r>
        </a:p>
      </dsp:txBody>
      <dsp:txXfrm>
        <a:off x="4950653" y="99304"/>
        <a:ext cx="2125740" cy="1679689"/>
      </dsp:txXfrm>
    </dsp:sp>
    <dsp:sp modelId="{DD3A5D0F-51C2-4EE4-B10F-9C61D1D8B4AD}">
      <dsp:nvSpPr>
        <dsp:cNvPr id="0" name=""/>
        <dsp:cNvSpPr/>
      </dsp:nvSpPr>
      <dsp:spPr>
        <a:xfrm rot="20826360">
          <a:off x="5792225" y="2721396"/>
          <a:ext cx="2065194" cy="669076"/>
        </a:xfrm>
        <a:prstGeom prst="leftArrow">
          <a:avLst>
            <a:gd name="adj1" fmla="val 60000"/>
            <a:gd name="adj2" fmla="val 5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86B696C-8986-4666-9664-8E0132E5F9D0}">
      <dsp:nvSpPr>
        <dsp:cNvPr id="0" name=""/>
        <dsp:cNvSpPr/>
      </dsp:nvSpPr>
      <dsp:spPr>
        <a:xfrm>
          <a:off x="6736360" y="2046424"/>
          <a:ext cx="2477725" cy="1784205"/>
        </a:xfrm>
        <a:prstGeom prst="roundRect">
          <a:avLst>
            <a:gd name="adj" fmla="val 1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t" anchorCtr="0">
          <a:noAutofit/>
        </a:bodyPr>
        <a:lstStyle/>
        <a:p>
          <a:pPr marL="0" lvl="0" indent="0" algn="l" defTabSz="711200">
            <a:lnSpc>
              <a:spcPct val="90000"/>
            </a:lnSpc>
            <a:spcBef>
              <a:spcPct val="0"/>
            </a:spcBef>
            <a:spcAft>
              <a:spcPct val="35000"/>
            </a:spcAft>
            <a:buNone/>
          </a:pPr>
          <a:r>
            <a:rPr lang="en-GB" sz="1600" b="1" kern="1200" dirty="0"/>
            <a:t>4. Embedding in delivery</a:t>
          </a:r>
        </a:p>
        <a:p>
          <a:pPr marL="0" lvl="0" indent="0" algn="ctr" defTabSz="711200">
            <a:lnSpc>
              <a:spcPct val="90000"/>
            </a:lnSpc>
            <a:spcBef>
              <a:spcPct val="0"/>
            </a:spcBef>
            <a:spcAft>
              <a:spcPct val="35000"/>
            </a:spcAft>
            <a:buNone/>
          </a:pPr>
          <a:r>
            <a:rPr lang="en-GB" sz="1600" kern="1200" dirty="0"/>
            <a:t>Such as : </a:t>
          </a:r>
        </a:p>
        <a:p>
          <a:pPr marL="0" lvl="0" indent="0" algn="ctr" defTabSz="711200">
            <a:lnSpc>
              <a:spcPct val="90000"/>
            </a:lnSpc>
            <a:spcBef>
              <a:spcPct val="0"/>
            </a:spcBef>
            <a:spcAft>
              <a:spcPct val="35000"/>
            </a:spcAft>
            <a:buNone/>
          </a:pPr>
          <a:r>
            <a:rPr lang="en-GB" sz="1600" kern="1200" dirty="0"/>
            <a:t>Client communications, </a:t>
          </a:r>
          <a:endParaRPr lang="en-GB" sz="1600" b="1" kern="1200" dirty="0"/>
        </a:p>
        <a:p>
          <a:pPr marL="171450" lvl="1" indent="-171450" algn="ctr" defTabSz="711200">
            <a:lnSpc>
              <a:spcPct val="90000"/>
            </a:lnSpc>
            <a:spcBef>
              <a:spcPct val="0"/>
            </a:spcBef>
            <a:spcAft>
              <a:spcPct val="15000"/>
            </a:spcAft>
            <a:buNone/>
          </a:pPr>
          <a:r>
            <a:rPr lang="en-GB" sz="1600" kern="1200"/>
            <a:t>Support plans</a:t>
          </a:r>
        </a:p>
        <a:p>
          <a:pPr marL="171450" lvl="1" indent="-171450" algn="ctr" defTabSz="711200">
            <a:lnSpc>
              <a:spcPct val="90000"/>
            </a:lnSpc>
            <a:spcBef>
              <a:spcPct val="0"/>
            </a:spcBef>
            <a:spcAft>
              <a:spcPct val="15000"/>
            </a:spcAft>
            <a:buNone/>
          </a:pPr>
          <a:r>
            <a:rPr lang="en-GB" sz="1600" kern="1200" dirty="0"/>
            <a:t>Peer Support  </a:t>
          </a:r>
        </a:p>
      </dsp:txBody>
      <dsp:txXfrm>
        <a:off x="6788618" y="2098682"/>
        <a:ext cx="2373209" cy="16796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E0EFE0-3421-43C8-997E-E5F908F78389}" type="datetimeFigureOut">
              <a:rPr lang="en-GB" smtClean="0"/>
              <a:t>13/12/2023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2CD1C-8451-4232-87DA-C53BA3BF9138}" type="slidenum">
              <a:rPr lang="en-GB" smtClean="0"/>
              <a:t>‹#›</a:t>
            </a:fld>
            <a:endParaRPr lang="en-GB"/>
          </a:p>
        </p:txBody>
      </p:sp>
    </p:spTree>
    <p:extLst>
      <p:ext uri="{BB962C8B-B14F-4D97-AF65-F5344CB8AC3E}">
        <p14:creationId xmlns:p14="http://schemas.microsoft.com/office/powerpoint/2010/main" val="3458468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22CD1C-8451-4232-87DA-C53BA3BF9138}" type="slidenum">
              <a:rPr lang="en-GB" smtClean="0"/>
              <a:t>1</a:t>
            </a:fld>
            <a:endParaRPr lang="en-GB"/>
          </a:p>
        </p:txBody>
      </p:sp>
    </p:spTree>
    <p:extLst>
      <p:ext uri="{BB962C8B-B14F-4D97-AF65-F5344CB8AC3E}">
        <p14:creationId xmlns:p14="http://schemas.microsoft.com/office/powerpoint/2010/main" val="219615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An overarching vision for whole system</a:t>
            </a:r>
          </a:p>
          <a:p>
            <a:endParaRPr lang="en-GB" b="1" dirty="0"/>
          </a:p>
          <a:p>
            <a:r>
              <a:rPr lang="en-GB" dirty="0"/>
              <a:t>Developing these skill is an enabler for a fundamental shift in model of care that applies across the system – that health is co-created – prof/workers and people together. Shift from thinking that the system can “manufacture” health by creating a perfect health machine (care pathways) though which people can be processed. </a:t>
            </a:r>
          </a:p>
          <a:p>
            <a:endParaRPr lang="en-GB" dirty="0"/>
          </a:p>
          <a:p>
            <a:r>
              <a:rPr lang="en-GB" dirty="0"/>
              <a:t>Rather, realises that people are the “ghost in the machine” – they have contexts and capabilities and views and challenges to which the system needs to respond in tailored ways. </a:t>
            </a:r>
          </a:p>
          <a:p>
            <a:r>
              <a:rPr lang="en-GB" dirty="0"/>
              <a:t>Way of addressing this is to create partnerships in the engine room of change – the interactions that happen between an individual and those who work with them.</a:t>
            </a:r>
          </a:p>
          <a:p>
            <a:endParaRPr lang="en-GB" dirty="0"/>
          </a:p>
          <a:p>
            <a:r>
              <a:rPr lang="en-GB" dirty="0"/>
              <a:t>Hence the skills are about having great conversation in that space </a:t>
            </a:r>
          </a:p>
          <a:p>
            <a:pPr marL="171450" indent="-171450">
              <a:buFont typeface="Arial" panose="020B0604020202020204" pitchFamily="34" charset="0"/>
              <a:buChar char="•"/>
            </a:pPr>
            <a:r>
              <a:rPr lang="en-GB" dirty="0"/>
              <a:t>To empower people to take role in their own HWB</a:t>
            </a:r>
          </a:p>
          <a:p>
            <a:pPr marL="171450" indent="-171450">
              <a:buFont typeface="Arial" panose="020B0604020202020204" pitchFamily="34" charset="0"/>
              <a:buChar char="•"/>
            </a:pPr>
            <a:r>
              <a:rPr lang="en-GB" dirty="0"/>
              <a:t>To be more effective in interactions – improve lives</a:t>
            </a:r>
          </a:p>
          <a:p>
            <a:pPr marL="171450" indent="-171450">
              <a:buFont typeface="Arial" panose="020B0604020202020204" pitchFamily="34" charset="0"/>
              <a:buChar char="•"/>
            </a:pPr>
            <a:r>
              <a:rPr lang="en-GB" dirty="0"/>
              <a:t>To feel more empowered ourselves to have the conversations that are difficult and feel more resilient in the work.</a:t>
            </a:r>
          </a:p>
          <a:p>
            <a:endParaRPr lang="en-GB" dirty="0"/>
          </a:p>
          <a:p>
            <a:r>
              <a:rPr lang="en-GB" dirty="0"/>
              <a:t> Work to give staff the skills for these conversations has been going on in ICS for some years and been amazing feedback from GPs, Frailty workers and people working in Chronic Pain.</a:t>
            </a:r>
          </a:p>
          <a:p>
            <a:endParaRPr lang="en-GB" dirty="0"/>
          </a:p>
          <a:p>
            <a:r>
              <a:rPr lang="en-GB" dirty="0"/>
              <a:t>Some VCSE have taken part in MI and coaching training but never targeted sector before so patchy, no critical mass and no specific support to sector to embed these skills in real world work. </a:t>
            </a:r>
          </a:p>
          <a:p>
            <a:endParaRPr lang="en-GB" dirty="0"/>
          </a:p>
          <a:p>
            <a:r>
              <a:rPr lang="en-GB" dirty="0"/>
              <a:t>This initiative aims to address that – and upskill people in community also.</a:t>
            </a:r>
          </a:p>
        </p:txBody>
      </p:sp>
      <p:sp>
        <p:nvSpPr>
          <p:cNvPr id="4" name="Slide Number Placeholder 3"/>
          <p:cNvSpPr>
            <a:spLocks noGrp="1"/>
          </p:cNvSpPr>
          <p:nvPr>
            <p:ph type="sldNum" sz="quarter" idx="5"/>
          </p:nvPr>
        </p:nvSpPr>
        <p:spPr/>
        <p:txBody>
          <a:bodyPr/>
          <a:lstStyle/>
          <a:p>
            <a:fld id="{BE22CD1C-8451-4232-87DA-C53BA3BF9138}" type="slidenum">
              <a:rPr lang="en-GB" smtClean="0"/>
              <a:t>2</a:t>
            </a:fld>
            <a:endParaRPr lang="en-GB"/>
          </a:p>
        </p:txBody>
      </p:sp>
    </p:spTree>
    <p:extLst>
      <p:ext uri="{BB962C8B-B14F-4D97-AF65-F5344CB8AC3E}">
        <p14:creationId xmlns:p14="http://schemas.microsoft.com/office/powerpoint/2010/main" val="345368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Applies to the whole system but particularly to VCSE and community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PHE framework – this is about strengthening and involving – workforce development and Thriving VCS and active communities) “Health” in widest sense – inequality of well being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Aim of this funded upskilling programme – increase the capability of VCSE so the contribution of the sector around inequalities can be magnified. PHE model – action on strengthening workforce and investing in thriving VCSE  - also about active communities – that these conversations motivate people to make change in their lives and communities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Key role for VCSE and community in inequalities :</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Accessed by people who might be struggling or have complex lives and multiple challenges that don’t come into the statutory system</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Recognise that in that context some of these conversations can feel challenging but that community is the trusted by local people to have these honest, non judgemental and holistic conversation</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Also that VCSE has the values underpin those conversations in ways the expert led statutory services may not – as strengths based, enabling and person centred approaches is a foundation for community work.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aim is to </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Increase the capability of the VCSE/community be impactful with those people in community experiencing inequality</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To invest in VCSE/Community workforce and the organisations that support them – sustainable development in the sector</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Shape what a upskilling programme might look like </a:t>
            </a:r>
            <a:r>
              <a:rPr lang="en-GB" sz="1200" b="0" i="0" u="sng" strike="noStrike" kern="1200" baseline="0" dirty="0">
                <a:solidFill>
                  <a:schemeClr val="tx1"/>
                </a:solidFill>
                <a:latin typeface="+mn-lt"/>
                <a:ea typeface="+mn-ea"/>
                <a:cs typeface="+mn-cs"/>
              </a:rPr>
              <a:t>with</a:t>
            </a:r>
            <a:r>
              <a:rPr lang="en-GB" sz="1200" b="0" i="0" u="none" strike="noStrike" kern="1200" baseline="0" dirty="0">
                <a:solidFill>
                  <a:schemeClr val="tx1"/>
                </a:solidFill>
                <a:latin typeface="+mn-lt"/>
                <a:ea typeface="+mn-ea"/>
                <a:cs typeface="+mn-cs"/>
              </a:rPr>
              <a:t> the sector (co-production principle)</a:t>
            </a:r>
          </a:p>
          <a:p>
            <a:r>
              <a:rPr lang="en-GB" sz="1200" b="0" i="0" u="none" strike="noStrike" kern="1200" baseline="0" dirty="0">
                <a:solidFill>
                  <a:schemeClr val="tx1"/>
                </a:solidFill>
                <a:latin typeface="+mn-lt"/>
                <a:ea typeface="+mn-ea"/>
                <a:cs typeface="+mn-cs"/>
              </a:rPr>
              <a:t>  </a:t>
            </a:r>
          </a:p>
          <a:p>
            <a:endParaRPr lang="en-GB" sz="1200" b="1" i="0" u="none" strike="noStrike" kern="1200" baseline="0" dirty="0">
              <a:solidFill>
                <a:schemeClr val="tx1"/>
              </a:solidFill>
              <a:latin typeface="+mn-lt"/>
              <a:ea typeface="+mn-ea"/>
              <a:cs typeface="+mn-cs"/>
            </a:endParaRPr>
          </a:p>
          <a:p>
            <a:endParaRPr lang="en-GB" b="0" baseline="0" dirty="0"/>
          </a:p>
        </p:txBody>
      </p:sp>
      <p:sp>
        <p:nvSpPr>
          <p:cNvPr id="4" name="Slide Number Placeholder 3"/>
          <p:cNvSpPr>
            <a:spLocks noGrp="1"/>
          </p:cNvSpPr>
          <p:nvPr>
            <p:ph type="sldNum" sz="quarter" idx="10"/>
          </p:nvPr>
        </p:nvSpPr>
        <p:spPr/>
        <p:txBody>
          <a:bodyPr/>
          <a:lstStyle/>
          <a:p>
            <a:fld id="{FC9F6F35-1FEF-48E7-AAC1-0E0958A1F14F}" type="slidenum">
              <a:rPr lang="en-GB" smtClean="0"/>
              <a:t>3</a:t>
            </a:fld>
            <a:endParaRPr lang="en-GB" dirty="0"/>
          </a:p>
        </p:txBody>
      </p:sp>
    </p:spTree>
    <p:extLst>
      <p:ext uri="{BB962C8B-B14F-4D97-AF65-F5344CB8AC3E}">
        <p14:creationId xmlns:p14="http://schemas.microsoft.com/office/powerpoint/2010/main" val="37909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a:t>
            </a:r>
          </a:p>
          <a:p>
            <a:endParaRPr lang="en-GB" dirty="0"/>
          </a:p>
          <a:p>
            <a:r>
              <a:rPr lang="en-GB" dirty="0"/>
              <a:t>Skills in mind come under heading behavioural approaches – you may be familiar or new to you.</a:t>
            </a:r>
          </a:p>
          <a:p>
            <a:r>
              <a:rPr lang="en-GB" dirty="0"/>
              <a:t>Integrates workers knowledge, with tools from coaching, concepts from psychology. Evidence based – proven to stimulate action.  </a:t>
            </a:r>
          </a:p>
          <a:p>
            <a:r>
              <a:rPr lang="en-GB" dirty="0"/>
              <a:t>Can include a range of tools and techniques but </a:t>
            </a:r>
            <a:r>
              <a:rPr lang="en-GB" b="1" dirty="0"/>
              <a:t> a structured way to use conversation to enable action </a:t>
            </a:r>
          </a:p>
          <a:p>
            <a:endParaRPr lang="en-GB" dirty="0"/>
          </a:p>
          <a:p>
            <a:r>
              <a:rPr lang="en-GB" dirty="0"/>
              <a:t>Might recognise through courses like Motivational Interviewing, HWB coaching, MECC (making every contact count – HLS orientated).</a:t>
            </a:r>
          </a:p>
          <a:p>
            <a:r>
              <a:rPr lang="en-GB" dirty="0"/>
              <a:t>Interested if people are aware of these conversational tools and/or have taken up this sort of training – ICB courses or elements in own work.</a:t>
            </a:r>
          </a:p>
          <a:p>
            <a:endParaRPr lang="en-GB" dirty="0"/>
          </a:p>
          <a:p>
            <a:endParaRPr lang="en-GB" dirty="0"/>
          </a:p>
        </p:txBody>
      </p:sp>
      <p:sp>
        <p:nvSpPr>
          <p:cNvPr id="4" name="Slide Number Placeholder 3"/>
          <p:cNvSpPr>
            <a:spLocks noGrp="1"/>
          </p:cNvSpPr>
          <p:nvPr>
            <p:ph type="sldNum" sz="quarter" idx="5"/>
          </p:nvPr>
        </p:nvSpPr>
        <p:spPr/>
        <p:txBody>
          <a:bodyPr/>
          <a:lstStyle/>
          <a:p>
            <a:fld id="{BE22CD1C-8451-4232-87DA-C53BA3BF9138}" type="slidenum">
              <a:rPr lang="en-GB" smtClean="0"/>
              <a:t>4</a:t>
            </a:fld>
            <a:endParaRPr lang="en-GB"/>
          </a:p>
        </p:txBody>
      </p:sp>
    </p:spTree>
    <p:extLst>
      <p:ext uri="{BB962C8B-B14F-4D97-AF65-F5344CB8AC3E}">
        <p14:creationId xmlns:p14="http://schemas.microsoft.com/office/powerpoint/2010/main" val="2692976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Thinking about elements of implementation – up for discussion – </a:t>
            </a:r>
          </a:p>
          <a:p>
            <a:r>
              <a:rPr lang="en-GB" dirty="0"/>
              <a:t>Learnt from past that works best if more than just training days – support to engage (pre) and use in real world (practice development)</a:t>
            </a:r>
          </a:p>
          <a:p>
            <a:r>
              <a:rPr lang="en-GB" dirty="0"/>
              <a:t>Training </a:t>
            </a:r>
            <a:r>
              <a:rPr lang="en-GB" b="1" dirty="0"/>
              <a:t>and</a:t>
            </a:r>
            <a:r>
              <a:rPr lang="en-GB" dirty="0"/>
              <a:t> development</a:t>
            </a:r>
          </a:p>
          <a:p>
            <a:r>
              <a:rPr lang="en-GB" dirty="0"/>
              <a:t>This is how approached in statutory but maybe different in VCSE because heterogeneous sector and resources to support staff education and practice development much more limited (or non existent)  – no established training departments or practice supervisors. </a:t>
            </a:r>
          </a:p>
          <a:p>
            <a:endParaRPr lang="en-GB" dirty="0"/>
          </a:p>
          <a:p>
            <a:r>
              <a:rPr lang="en-GB" dirty="0"/>
              <a:t>So what would help in this sector something like to explore with people in it.</a:t>
            </a:r>
          </a:p>
        </p:txBody>
      </p:sp>
      <p:sp>
        <p:nvSpPr>
          <p:cNvPr id="4" name="Slide Number Placeholder 3"/>
          <p:cNvSpPr>
            <a:spLocks noGrp="1"/>
          </p:cNvSpPr>
          <p:nvPr>
            <p:ph type="sldNum" sz="quarter" idx="5"/>
          </p:nvPr>
        </p:nvSpPr>
        <p:spPr/>
        <p:txBody>
          <a:bodyPr/>
          <a:lstStyle/>
          <a:p>
            <a:fld id="{BE22CD1C-8451-4232-87DA-C53BA3BF9138}" type="slidenum">
              <a:rPr lang="en-GB" smtClean="0"/>
              <a:t>5</a:t>
            </a:fld>
            <a:endParaRPr lang="en-GB"/>
          </a:p>
        </p:txBody>
      </p:sp>
    </p:spTree>
    <p:extLst>
      <p:ext uri="{BB962C8B-B14F-4D97-AF65-F5344CB8AC3E}">
        <p14:creationId xmlns:p14="http://schemas.microsoft.com/office/powerpoint/2010/main" val="136762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Sharing what’s on my mind as start shaping something – not comprehensive </a:t>
            </a:r>
          </a:p>
          <a:p>
            <a:r>
              <a:rPr lang="en-GB" b="1" dirty="0"/>
              <a:t>Different things may be coming up for you – start of identifying what’s relevant or important</a:t>
            </a:r>
            <a:endParaRPr lang="en-GB" dirty="0"/>
          </a:p>
          <a:p>
            <a:endParaRPr lang="en-GB" dirty="0"/>
          </a:p>
          <a:p>
            <a:r>
              <a:rPr lang="en-GB" b="1" dirty="0"/>
              <a:t>Mindful that:</a:t>
            </a:r>
          </a:p>
          <a:p>
            <a:r>
              <a:rPr lang="en-GB" dirty="0"/>
              <a:t>Not trained a sector before </a:t>
            </a:r>
          </a:p>
          <a:p>
            <a:r>
              <a:rPr lang="en-GB" dirty="0"/>
              <a:t>That context – VCSE heterogeneity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Demand/engagement - IS it interesting and a priority?</a:t>
            </a:r>
          </a:p>
          <a:p>
            <a:r>
              <a:rPr lang="en-GB" dirty="0"/>
              <a:t>Is it feasible – sector capacity ?</a:t>
            </a:r>
          </a:p>
          <a:p>
            <a:r>
              <a:rPr lang="en-GB" dirty="0"/>
              <a:t>Awareness of infrastructure - is there we could tap into organise training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Are there champions out there – key people who’d be good to involve</a:t>
            </a:r>
          </a:p>
          <a:p>
            <a:endParaRPr lang="en-GB" dirty="0"/>
          </a:p>
          <a:p>
            <a:endParaRPr lang="en-GB" dirty="0"/>
          </a:p>
        </p:txBody>
      </p:sp>
      <p:sp>
        <p:nvSpPr>
          <p:cNvPr id="4" name="Slide Number Placeholder 3"/>
          <p:cNvSpPr>
            <a:spLocks noGrp="1"/>
          </p:cNvSpPr>
          <p:nvPr>
            <p:ph type="sldNum" sz="quarter" idx="5"/>
          </p:nvPr>
        </p:nvSpPr>
        <p:spPr/>
        <p:txBody>
          <a:bodyPr/>
          <a:lstStyle/>
          <a:p>
            <a:fld id="{BE22CD1C-8451-4232-87DA-C53BA3BF9138}" type="slidenum">
              <a:rPr lang="en-GB" smtClean="0"/>
              <a:t>6</a:t>
            </a:fld>
            <a:endParaRPr lang="en-GB"/>
          </a:p>
        </p:txBody>
      </p:sp>
    </p:spTree>
    <p:extLst>
      <p:ext uri="{BB962C8B-B14F-4D97-AF65-F5344CB8AC3E}">
        <p14:creationId xmlns:p14="http://schemas.microsoft.com/office/powerpoint/2010/main" val="385393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7BF2E-A051-E842-0797-BBC6955378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039431-C157-945C-AA79-388876259E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AB1C0A-7160-96A2-0DBD-66A534214DA6}"/>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32BFC01E-2E1A-3FEA-93EA-09DD85D464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484DAA-0062-BB79-3AD8-492A48054188}"/>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48462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BE075-D47E-7C79-C9C9-607D666730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FD3626-D6DD-9E44-A3D9-F3C07AB59E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FDBBC1-725D-F80A-DCA4-400E46E8C68D}"/>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661BE633-2052-ABDC-547D-196F42F6D5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ADE3A3-9F7A-908B-4B7B-F82FE27EEFE0}"/>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70800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99C682-946C-50E0-ACDC-DB3DEE3452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67B8B2-EF3A-20F9-676C-B73E9EB1E0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C5C6FD-C507-15C9-7CD1-DE13D86DC4EB}"/>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A4022B0E-27E0-9325-5BF8-9F46F7F964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2D9599-26B0-B1C8-1C7F-2BB9124F6233}"/>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251677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64F88-CAF1-6015-F032-965AA822C04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0793EA-2F01-7339-1143-E03D65B15D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1614F1-C78F-F7CF-43AC-F28AA8080FAF}"/>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E041FD73-1190-6B51-FEA4-3256D36AEE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452C2A-5785-3374-24D2-72792882B88E}"/>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118737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1BA0C-EB19-A14D-0258-1907454D79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954817-AA8C-5FB7-DFD3-FECF7D6F4E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804F26-9931-195E-690C-78372ED1D47A}"/>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DABD0428-68C3-822E-6DDE-6CC9DD967A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DB90DC-6F9E-2231-E487-0690A1E9F7A4}"/>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223628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FDB3-1ECA-CDE8-AF3C-415509CB1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34CF74-449D-E4BE-21F9-5345AFE30F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E082137-2ADF-EBD9-5F4B-C821B5F52F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5DFCCE-6233-6F7A-2F64-8A8A0ABA5937}"/>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6" name="Footer Placeholder 5">
            <a:extLst>
              <a:ext uri="{FF2B5EF4-FFF2-40B4-BE49-F238E27FC236}">
                <a16:creationId xmlns:a16="http://schemas.microsoft.com/office/drawing/2014/main" id="{63F46FAC-DD37-DC74-93D7-D393D98CDB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5CCB91-834E-7D6A-F26C-625826493A2A}"/>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3271840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AC94-96B6-F672-2F9E-2A38B8BBF4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E9F194-4CBA-EC97-DBCA-F57104280C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A8A2BB-AF68-DF66-6DDD-0CDC6B98ED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BBB10F-4106-B08F-6E19-8DB4E07F2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224151-9495-F36F-6146-1945F977B3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6EF75AA-AB5F-6D8C-4FBC-8CA7A441B8E8}"/>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8" name="Footer Placeholder 7">
            <a:extLst>
              <a:ext uri="{FF2B5EF4-FFF2-40B4-BE49-F238E27FC236}">
                <a16:creationId xmlns:a16="http://schemas.microsoft.com/office/drawing/2014/main" id="{36B5ED75-4E1A-5382-54B8-ED960F8FC9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5E36C18-7352-BFB8-CC1B-176A0DEA6D76}"/>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3637741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137C-19CD-0697-B187-A37ED08D9E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45038D7-44A1-560D-7E44-FA9DCD09237B}"/>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4" name="Footer Placeholder 3">
            <a:extLst>
              <a:ext uri="{FF2B5EF4-FFF2-40B4-BE49-F238E27FC236}">
                <a16:creationId xmlns:a16="http://schemas.microsoft.com/office/drawing/2014/main" id="{C74FC025-35F8-FECB-CCFB-7272EFF8EE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D305812-041E-6609-2FB3-D9E61A10FA63}"/>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2488518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AC3F90-6885-CEB2-4B30-D4A2D5E70595}"/>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3" name="Footer Placeholder 2">
            <a:extLst>
              <a:ext uri="{FF2B5EF4-FFF2-40B4-BE49-F238E27FC236}">
                <a16:creationId xmlns:a16="http://schemas.microsoft.com/office/drawing/2014/main" id="{BAC6E913-61B3-D574-CB55-FA7BEB190A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E19200-430A-4FAB-56D1-0B94BF3D6DF9}"/>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2752812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7AA1-E21C-400B-BA3D-1E06E69BD2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28E281-24F3-9E03-07EF-9BBF02A6E8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B5E299-11E1-2023-4B18-922D98D14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630E14-8BC2-3D61-BB26-172C9E1A60ED}"/>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6" name="Footer Placeholder 5">
            <a:extLst>
              <a:ext uri="{FF2B5EF4-FFF2-40B4-BE49-F238E27FC236}">
                <a16:creationId xmlns:a16="http://schemas.microsoft.com/office/drawing/2014/main" id="{BD4DEBA0-CCF5-B7B9-79AC-8CA8E23DBD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D2DB46-143F-47D3-6031-52CE779A0589}"/>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82471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BF32-AFEE-F6A2-5C70-2CD4F414E2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ADB294-AC65-4A0E-B568-09829DA24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38E3E4-09B4-CA21-0F9C-0B7166BC9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644B7-A10E-C5A9-7A96-D71E1523FB59}"/>
              </a:ext>
            </a:extLst>
          </p:cNvPr>
          <p:cNvSpPr>
            <a:spLocks noGrp="1"/>
          </p:cNvSpPr>
          <p:nvPr>
            <p:ph type="dt" sz="half" idx="10"/>
          </p:nvPr>
        </p:nvSpPr>
        <p:spPr/>
        <p:txBody>
          <a:bodyPr/>
          <a:lstStyle/>
          <a:p>
            <a:fld id="{981ADF04-F6E6-4681-9A48-D0A74E636E81}" type="datetimeFigureOut">
              <a:rPr lang="en-GB" smtClean="0"/>
              <a:t>13/12/2023</a:t>
            </a:fld>
            <a:endParaRPr lang="en-GB"/>
          </a:p>
        </p:txBody>
      </p:sp>
      <p:sp>
        <p:nvSpPr>
          <p:cNvPr id="6" name="Footer Placeholder 5">
            <a:extLst>
              <a:ext uri="{FF2B5EF4-FFF2-40B4-BE49-F238E27FC236}">
                <a16:creationId xmlns:a16="http://schemas.microsoft.com/office/drawing/2014/main" id="{CE6A2BAD-E18E-5CDC-EA5E-1AE713E7C7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4DC470-4E79-D13E-154D-A478F29DF396}"/>
              </a:ext>
            </a:extLst>
          </p:cNvPr>
          <p:cNvSpPr>
            <a:spLocks noGrp="1"/>
          </p:cNvSpPr>
          <p:nvPr>
            <p:ph type="sldNum" sz="quarter" idx="12"/>
          </p:nvPr>
        </p:nvSpPr>
        <p:spPr/>
        <p:txBody>
          <a:bodyPr/>
          <a:lstStyle/>
          <a:p>
            <a:fld id="{A140E580-5D37-4067-ACD8-BEAA7CC8E38E}" type="slidenum">
              <a:rPr lang="en-GB" smtClean="0"/>
              <a:t>‹#›</a:t>
            </a:fld>
            <a:endParaRPr lang="en-GB"/>
          </a:p>
        </p:txBody>
      </p:sp>
    </p:spTree>
    <p:extLst>
      <p:ext uri="{BB962C8B-B14F-4D97-AF65-F5344CB8AC3E}">
        <p14:creationId xmlns:p14="http://schemas.microsoft.com/office/powerpoint/2010/main" val="245913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C15A0B-D44F-49EC-76C4-0306CD0007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44D9CE-E722-B73B-5CDF-0C47568CB1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6BF7D-932C-AB41-C133-EE4D9B872C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ADF04-F6E6-4681-9A48-D0A74E636E81}" type="datetimeFigureOut">
              <a:rPr lang="en-GB" smtClean="0"/>
              <a:t>13/12/2023</a:t>
            </a:fld>
            <a:endParaRPr lang="en-GB"/>
          </a:p>
        </p:txBody>
      </p:sp>
      <p:sp>
        <p:nvSpPr>
          <p:cNvPr id="5" name="Footer Placeholder 4">
            <a:extLst>
              <a:ext uri="{FF2B5EF4-FFF2-40B4-BE49-F238E27FC236}">
                <a16:creationId xmlns:a16="http://schemas.microsoft.com/office/drawing/2014/main" id="{4FE83653-19C7-E19D-E295-26A39A970F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13696DE-1512-5B55-F387-414508C93F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40E580-5D37-4067-ACD8-BEAA7CC8E38E}" type="slidenum">
              <a:rPr lang="en-GB" smtClean="0"/>
              <a:t>‹#›</a:t>
            </a:fld>
            <a:endParaRPr lang="en-GB"/>
          </a:p>
        </p:txBody>
      </p:sp>
    </p:spTree>
    <p:extLst>
      <p:ext uri="{BB962C8B-B14F-4D97-AF65-F5344CB8AC3E}">
        <p14:creationId xmlns:p14="http://schemas.microsoft.com/office/powerpoint/2010/main" val="1966868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518981-F7CF-0AE3-BA76-C22EA272CBE5}"/>
              </a:ext>
            </a:extLst>
          </p:cNvPr>
          <p:cNvSpPr>
            <a:spLocks noGrp="1"/>
          </p:cNvSpPr>
          <p:nvPr>
            <p:ph type="title"/>
          </p:nvPr>
        </p:nvSpPr>
        <p:spPr>
          <a:xfrm>
            <a:off x="4553732" y="1572019"/>
            <a:ext cx="6798541" cy="1539044"/>
          </a:xfrm>
        </p:spPr>
        <p:txBody>
          <a:bodyPr anchor="b">
            <a:noAutofit/>
          </a:bodyPr>
          <a:lstStyle/>
          <a:p>
            <a:r>
              <a:rPr lang="en-GB" sz="2800" b="1" dirty="0">
                <a:solidFill>
                  <a:srgbClr val="000000"/>
                </a:solidFill>
                <a:effectLst/>
                <a:ea typeface="Calibri" panose="020F0502020204030204" pitchFamily="34" charset="0"/>
              </a:rPr>
              <a:t>How can we understand and develop the capability of VCSE workforce to have conversations that challenge, encourage, and empower people to make positive change?</a:t>
            </a:r>
            <a:br>
              <a:rPr lang="en-GB" sz="2800" dirty="0">
                <a:solidFill>
                  <a:srgbClr val="000000"/>
                </a:solidFill>
                <a:effectLst/>
                <a:ea typeface="Calibri" panose="020F0502020204030204" pitchFamily="34" charset="0"/>
              </a:rPr>
            </a:br>
            <a:br>
              <a:rPr lang="en-GB" sz="2800" dirty="0">
                <a:solidFill>
                  <a:srgbClr val="000000"/>
                </a:solidFill>
                <a:effectLst/>
                <a:latin typeface="+mn-lt"/>
                <a:ea typeface="Calibri" panose="020F0502020204030204" pitchFamily="34" charset="0"/>
              </a:rPr>
            </a:br>
            <a:br>
              <a:rPr lang="en-GB" sz="2800" dirty="0">
                <a:solidFill>
                  <a:srgbClr val="000000"/>
                </a:solidFill>
                <a:effectLst/>
                <a:latin typeface="+mn-lt"/>
                <a:ea typeface="Calibri" panose="020F0502020204030204" pitchFamily="34" charset="0"/>
              </a:rPr>
            </a:br>
            <a:endParaRPr lang="en-GB" sz="2800" dirty="0">
              <a:latin typeface="+mn-lt"/>
            </a:endParaRPr>
          </a:p>
        </p:txBody>
      </p:sp>
      <p:pic>
        <p:nvPicPr>
          <p:cNvPr id="5" name="Picture 4" descr="Question mark boxes">
            <a:extLst>
              <a:ext uri="{FF2B5EF4-FFF2-40B4-BE49-F238E27FC236}">
                <a16:creationId xmlns:a16="http://schemas.microsoft.com/office/drawing/2014/main" id="{993CC9F4-7496-F259-D30C-6F9789AABF07}"/>
              </a:ext>
            </a:extLst>
          </p:cNvPr>
          <p:cNvPicPr>
            <a:picLocks noChangeAspect="1"/>
          </p:cNvPicPr>
          <p:nvPr/>
        </p:nvPicPr>
        <p:blipFill rotWithShape="1">
          <a:blip r:embed="rId3"/>
          <a:srcRect l="35730" r="29850"/>
          <a:stretch/>
        </p:blipFill>
        <p:spPr>
          <a:xfrm>
            <a:off x="1" y="10"/>
            <a:ext cx="4196496" cy="6857990"/>
          </a:xfrm>
          <a:prstGeom prst="rect">
            <a:avLst/>
          </a:prstGeom>
          <a:effectLst/>
        </p:spPr>
      </p:pic>
      <p:sp>
        <p:nvSpPr>
          <p:cNvPr id="3" name="Content Placeholder 2">
            <a:extLst>
              <a:ext uri="{FF2B5EF4-FFF2-40B4-BE49-F238E27FC236}">
                <a16:creationId xmlns:a16="http://schemas.microsoft.com/office/drawing/2014/main" id="{C0D6167C-7ED3-10BF-3C19-56013E2D4B8A}"/>
              </a:ext>
            </a:extLst>
          </p:cNvPr>
          <p:cNvSpPr>
            <a:spLocks noGrp="1"/>
          </p:cNvSpPr>
          <p:nvPr>
            <p:ph idx="1"/>
          </p:nvPr>
        </p:nvSpPr>
        <p:spPr>
          <a:xfrm>
            <a:off x="4553732" y="2595561"/>
            <a:ext cx="6798539" cy="3705217"/>
          </a:xfrm>
        </p:spPr>
        <p:txBody>
          <a:bodyPr>
            <a:normAutofit/>
          </a:bodyPr>
          <a:lstStyle/>
          <a:p>
            <a:r>
              <a:rPr lang="en-GB" sz="2000" dirty="0"/>
              <a:t>The vision and aim</a:t>
            </a:r>
          </a:p>
          <a:p>
            <a:r>
              <a:rPr lang="en-GB" sz="2000" dirty="0"/>
              <a:t>What are behavioural skills ?</a:t>
            </a:r>
          </a:p>
          <a:p>
            <a:r>
              <a:rPr lang="en-GB" sz="2000" dirty="0"/>
              <a:t>Implementation thoughts (as we start out)</a:t>
            </a:r>
          </a:p>
          <a:p>
            <a:r>
              <a:rPr lang="en-GB" sz="2000" dirty="0"/>
              <a:t>Round of clarifications – please  jot in the chat</a:t>
            </a:r>
          </a:p>
          <a:p>
            <a:r>
              <a:rPr lang="en-GB" sz="2000" dirty="0"/>
              <a:t>Group discussion : your thoughts and suggestions </a:t>
            </a:r>
          </a:p>
          <a:p>
            <a:pPr lvl="1"/>
            <a:r>
              <a:rPr lang="en-GB" sz="2000" dirty="0"/>
              <a:t>What does it make you think about?</a:t>
            </a:r>
          </a:p>
          <a:p>
            <a:pPr lvl="1"/>
            <a:r>
              <a:rPr lang="en-GB" sz="2000" dirty="0"/>
              <a:t>What are you thinking about it?</a:t>
            </a:r>
          </a:p>
          <a:p>
            <a:pPr lvl="1"/>
            <a:r>
              <a:rPr lang="en-GB" sz="2000" dirty="0"/>
              <a:t>What do you suggest – ideas?</a:t>
            </a:r>
          </a:p>
          <a:p>
            <a:pPr lvl="1"/>
            <a:r>
              <a:rPr lang="en-GB" sz="2000" dirty="0"/>
              <a:t>What might be a good next step? </a:t>
            </a:r>
          </a:p>
          <a:p>
            <a:endParaRPr lang="en-GB" sz="2000" dirty="0"/>
          </a:p>
        </p:txBody>
      </p:sp>
      <p:pic>
        <p:nvPicPr>
          <p:cNvPr id="6" name="Picture 5">
            <a:extLst>
              <a:ext uri="{FF2B5EF4-FFF2-40B4-BE49-F238E27FC236}">
                <a16:creationId xmlns:a16="http://schemas.microsoft.com/office/drawing/2014/main" id="{F75A676F-5331-6B92-BA4D-240CF9070212}"/>
              </a:ext>
            </a:extLst>
          </p:cNvPr>
          <p:cNvPicPr>
            <a:picLocks noChangeAspect="1"/>
          </p:cNvPicPr>
          <p:nvPr/>
        </p:nvPicPr>
        <p:blipFill>
          <a:blip r:embed="rId4"/>
          <a:stretch>
            <a:fillRect/>
          </a:stretch>
        </p:blipFill>
        <p:spPr>
          <a:xfrm>
            <a:off x="5401278" y="2075425"/>
            <a:ext cx="4530998" cy="334406"/>
          </a:xfrm>
          <a:prstGeom prst="rect">
            <a:avLst/>
          </a:prstGeom>
        </p:spPr>
      </p:pic>
    </p:spTree>
    <p:extLst>
      <p:ext uri="{BB962C8B-B14F-4D97-AF65-F5344CB8AC3E}">
        <p14:creationId xmlns:p14="http://schemas.microsoft.com/office/powerpoint/2010/main" val="2746684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986945-9B22-B331-3016-C25AF40FDB39}"/>
              </a:ext>
            </a:extLst>
          </p:cNvPr>
          <p:cNvSpPr>
            <a:spLocks noGrp="1"/>
          </p:cNvSpPr>
          <p:nvPr>
            <p:ph type="title"/>
          </p:nvPr>
        </p:nvSpPr>
        <p:spPr>
          <a:xfrm>
            <a:off x="686834" y="1153572"/>
            <a:ext cx="3200400" cy="4461163"/>
          </a:xfrm>
        </p:spPr>
        <p:txBody>
          <a:bodyPr>
            <a:normAutofit fontScale="90000"/>
          </a:bodyPr>
          <a:lstStyle/>
          <a:p>
            <a:r>
              <a:rPr lang="en-GB" sz="3100" b="0" i="0" dirty="0">
                <a:solidFill>
                  <a:srgbClr val="FFFFFF"/>
                </a:solidFill>
                <a:effectLst/>
                <a:latin typeface="senregular"/>
              </a:rPr>
              <a:t>Vision : </a:t>
            </a:r>
            <a:br>
              <a:rPr lang="en-GB" sz="3100" b="0" i="0" dirty="0">
                <a:solidFill>
                  <a:srgbClr val="FFFFFF"/>
                </a:solidFill>
                <a:effectLst/>
                <a:latin typeface="senregular"/>
              </a:rPr>
            </a:br>
            <a:r>
              <a:rPr lang="en-GB" sz="3100" b="0" i="0" dirty="0">
                <a:solidFill>
                  <a:srgbClr val="FFFFFF"/>
                </a:solidFill>
                <a:effectLst/>
                <a:latin typeface="senregular"/>
              </a:rPr>
              <a:t>To enable people to thrive by feeling more motivated, confident and in control of managing their own health and wellbeing.</a:t>
            </a:r>
            <a:br>
              <a:rPr lang="en-GB" sz="3100" b="0" i="0" dirty="0">
                <a:solidFill>
                  <a:srgbClr val="FFFFFF"/>
                </a:solidFill>
                <a:effectLst/>
                <a:latin typeface="senregular"/>
              </a:rPr>
            </a:br>
            <a:endParaRPr lang="en-GB" sz="31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3A7DC88-167D-D787-609D-55503F3C81AF}"/>
              </a:ext>
            </a:extLst>
          </p:cNvPr>
          <p:cNvSpPr>
            <a:spLocks noGrp="1"/>
          </p:cNvSpPr>
          <p:nvPr>
            <p:ph idx="1"/>
          </p:nvPr>
        </p:nvSpPr>
        <p:spPr>
          <a:xfrm>
            <a:off x="4447308" y="591344"/>
            <a:ext cx="6906491" cy="5585619"/>
          </a:xfrm>
        </p:spPr>
        <p:txBody>
          <a:bodyPr anchor="ctr">
            <a:normAutofit lnSpcReduction="10000"/>
          </a:bodyPr>
          <a:lstStyle/>
          <a:p>
            <a:pPr marL="0" indent="0">
              <a:buNone/>
            </a:pPr>
            <a:r>
              <a:rPr lang="en-GB" b="0" i="0" dirty="0">
                <a:effectLst/>
                <a:latin typeface="Gotham SSm A"/>
              </a:rPr>
              <a:t>Great conversation is more than just exchanging information – it can transform relationships and health behaviours to benefit people, staff and the work of organisations that support them.</a:t>
            </a:r>
            <a:r>
              <a:rPr lang="en-GB" dirty="0">
                <a:latin typeface="Gotham SSm A"/>
              </a:rPr>
              <a:t> </a:t>
            </a:r>
          </a:p>
          <a:p>
            <a:pPr marL="0" indent="0">
              <a:buNone/>
            </a:pPr>
            <a:endParaRPr lang="en-GB" b="0" i="0" dirty="0">
              <a:effectLst/>
              <a:latin typeface="Gotham SSm A"/>
            </a:endParaRPr>
          </a:p>
          <a:p>
            <a:pPr marL="0" indent="0">
              <a:buNone/>
            </a:pPr>
            <a:r>
              <a:rPr lang="en-GB" b="0" i="0" dirty="0">
                <a:effectLst/>
                <a:latin typeface="Gotham SSm A"/>
              </a:rPr>
              <a:t>1. </a:t>
            </a:r>
            <a:r>
              <a:rPr lang="en-GB" dirty="0">
                <a:latin typeface="Gotham SSm A"/>
              </a:rPr>
              <a:t>E</a:t>
            </a:r>
            <a:r>
              <a:rPr lang="en-GB" b="0" i="0" dirty="0">
                <a:effectLst/>
                <a:latin typeface="Gotham SSm A"/>
              </a:rPr>
              <a:t>mpower people in your communities to self-manage their health and wellbeing</a:t>
            </a:r>
          </a:p>
          <a:p>
            <a:pPr marL="0" indent="0">
              <a:buNone/>
            </a:pPr>
            <a:r>
              <a:rPr lang="en-GB" b="0" i="0" dirty="0">
                <a:effectLst/>
                <a:latin typeface="Gotham SSm A"/>
              </a:rPr>
              <a:t>2. Encourage people make behaviour change in order for your interactions to have more impact</a:t>
            </a:r>
          </a:p>
          <a:p>
            <a:pPr marL="0" indent="0">
              <a:buNone/>
            </a:pPr>
            <a:r>
              <a:rPr lang="en-GB" b="0" i="0" dirty="0">
                <a:effectLst/>
                <a:latin typeface="Gotham SSm A"/>
              </a:rPr>
              <a:t>3. Improve peoples lives and make our working lives easier</a:t>
            </a:r>
          </a:p>
          <a:p>
            <a:endParaRPr lang="en-GB" dirty="0"/>
          </a:p>
        </p:txBody>
      </p:sp>
    </p:spTree>
    <p:extLst>
      <p:ext uri="{BB962C8B-B14F-4D97-AF65-F5344CB8AC3E}">
        <p14:creationId xmlns:p14="http://schemas.microsoft.com/office/powerpoint/2010/main" val="3999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6556" y="381290"/>
            <a:ext cx="4927383" cy="1719072"/>
          </a:xfrm>
        </p:spPr>
        <p:txBody>
          <a:bodyPr vert="horz" lIns="91440" tIns="45720" rIns="91440" bIns="45720" rtlCol="0" anchor="b">
            <a:normAutofit/>
          </a:bodyPr>
          <a:lstStyle/>
          <a:p>
            <a:r>
              <a:rPr lang="en-US" sz="2600" b="1" kern="1200" dirty="0">
                <a:solidFill>
                  <a:schemeClr val="tx1"/>
                </a:solidFill>
                <a:latin typeface="+mj-lt"/>
                <a:ea typeface="+mj-ea"/>
                <a:cs typeface="+mj-cs"/>
              </a:rPr>
              <a:t>Aim : To invest in Community Workforce to tackle Health Inequalities   </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BC13F536-B284-4B1F-99BB-4708B99B507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01596" y="351629"/>
            <a:ext cx="5708647" cy="4652547"/>
          </a:xfrm>
          <a:prstGeom prst="rect">
            <a:avLst/>
          </a:prstGeom>
        </p:spPr>
      </p:pic>
      <p:sp>
        <p:nvSpPr>
          <p:cNvPr id="9" name="Oval 8">
            <a:extLst>
              <a:ext uri="{FF2B5EF4-FFF2-40B4-BE49-F238E27FC236}">
                <a16:creationId xmlns:a16="http://schemas.microsoft.com/office/drawing/2014/main" id="{5B759D7D-BDFD-BBCA-E78F-7537AB7983DC}"/>
              </a:ext>
            </a:extLst>
          </p:cNvPr>
          <p:cNvSpPr/>
          <p:nvPr/>
        </p:nvSpPr>
        <p:spPr>
          <a:xfrm>
            <a:off x="5986302" y="2783391"/>
            <a:ext cx="1577009" cy="745435"/>
          </a:xfrm>
          <a:prstGeom prst="ellipse">
            <a:avLst/>
          </a:prstGeom>
          <a:noFill/>
          <a:ln>
            <a:solidFill>
              <a:srgbClr val="C00000">
                <a:alpha val="8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0000"/>
              </a:highlight>
            </a:endParaRPr>
          </a:p>
        </p:txBody>
      </p:sp>
      <p:sp>
        <p:nvSpPr>
          <p:cNvPr id="13" name="Oval 12">
            <a:extLst>
              <a:ext uri="{FF2B5EF4-FFF2-40B4-BE49-F238E27FC236}">
                <a16:creationId xmlns:a16="http://schemas.microsoft.com/office/drawing/2014/main" id="{9185C6C7-E4E7-E6B3-F557-592A4263231F}"/>
              </a:ext>
            </a:extLst>
          </p:cNvPr>
          <p:cNvSpPr/>
          <p:nvPr/>
        </p:nvSpPr>
        <p:spPr>
          <a:xfrm>
            <a:off x="8990241" y="3528826"/>
            <a:ext cx="2222554" cy="1156663"/>
          </a:xfrm>
          <a:prstGeom prst="ellipse">
            <a:avLst/>
          </a:prstGeom>
          <a:noFill/>
          <a:ln>
            <a:solidFill>
              <a:srgbClr val="C00000">
                <a:alpha val="83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Oval 14">
            <a:extLst>
              <a:ext uri="{FF2B5EF4-FFF2-40B4-BE49-F238E27FC236}">
                <a16:creationId xmlns:a16="http://schemas.microsoft.com/office/drawing/2014/main" id="{93EBE5A1-4CB6-7DE0-1B9D-870EBD4E5D3C}"/>
              </a:ext>
            </a:extLst>
          </p:cNvPr>
          <p:cNvSpPr/>
          <p:nvPr/>
        </p:nvSpPr>
        <p:spPr>
          <a:xfrm>
            <a:off x="10446222" y="2042806"/>
            <a:ext cx="1478972" cy="631572"/>
          </a:xfrm>
          <a:prstGeom prst="ellipse">
            <a:avLst/>
          </a:prstGeom>
          <a:noFill/>
          <a:ln>
            <a:solidFill>
              <a:srgbClr val="C00000">
                <a:alpha val="8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0000"/>
              </a:highlight>
            </a:endParaRPr>
          </a:p>
        </p:txBody>
      </p:sp>
      <p:graphicFrame>
        <p:nvGraphicFramePr>
          <p:cNvPr id="17" name="TextBox 5">
            <a:extLst>
              <a:ext uri="{FF2B5EF4-FFF2-40B4-BE49-F238E27FC236}">
                <a16:creationId xmlns:a16="http://schemas.microsoft.com/office/drawing/2014/main" id="{E6C4E69B-1C7E-6B99-F1AD-ECBCF904D633}"/>
              </a:ext>
            </a:extLst>
          </p:cNvPr>
          <p:cNvGraphicFramePr/>
          <p:nvPr>
            <p:extLst>
              <p:ext uri="{D42A27DB-BD31-4B8C-83A1-F6EECF244321}">
                <p14:modId xmlns:p14="http://schemas.microsoft.com/office/powerpoint/2010/main" val="2268012131"/>
              </p:ext>
            </p:extLst>
          </p:nvPr>
        </p:nvGraphicFramePr>
        <p:xfrm>
          <a:off x="198337" y="2674378"/>
          <a:ext cx="5523820" cy="36933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6" name="Group 15">
            <a:extLst>
              <a:ext uri="{FF2B5EF4-FFF2-40B4-BE49-F238E27FC236}">
                <a16:creationId xmlns:a16="http://schemas.microsoft.com/office/drawing/2014/main" id="{E0956234-1F52-8AD3-0314-FA607240A610}"/>
              </a:ext>
            </a:extLst>
          </p:cNvPr>
          <p:cNvGrpSpPr/>
          <p:nvPr/>
        </p:nvGrpSpPr>
        <p:grpSpPr>
          <a:xfrm>
            <a:off x="6469844" y="5233886"/>
            <a:ext cx="5523819" cy="1133811"/>
            <a:chOff x="0" y="111521"/>
            <a:chExt cx="5523819" cy="897598"/>
          </a:xfrm>
          <a:solidFill>
            <a:schemeClr val="accent2">
              <a:lumMod val="60000"/>
              <a:lumOff val="40000"/>
            </a:schemeClr>
          </a:solidFill>
        </p:grpSpPr>
        <p:sp>
          <p:nvSpPr>
            <p:cNvPr id="18" name="Rectangle: Rounded Corners 17">
              <a:extLst>
                <a:ext uri="{FF2B5EF4-FFF2-40B4-BE49-F238E27FC236}">
                  <a16:creationId xmlns:a16="http://schemas.microsoft.com/office/drawing/2014/main" id="{5813DB5E-10DB-A1C9-C23D-D2C1E97F8F83}"/>
                </a:ext>
              </a:extLst>
            </p:cNvPr>
            <p:cNvSpPr/>
            <p:nvPr/>
          </p:nvSpPr>
          <p:spPr>
            <a:xfrm>
              <a:off x="0" y="133959"/>
              <a:ext cx="5523819" cy="87516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Rectangle: Rounded Corners 4">
              <a:extLst>
                <a:ext uri="{FF2B5EF4-FFF2-40B4-BE49-F238E27FC236}">
                  <a16:creationId xmlns:a16="http://schemas.microsoft.com/office/drawing/2014/main" id="{A8C447B7-9D2C-AC40-4730-CECD98899D94}"/>
                </a:ext>
              </a:extLst>
            </p:cNvPr>
            <p:cNvSpPr txBox="1"/>
            <p:nvPr/>
          </p:nvSpPr>
          <p:spPr>
            <a:xfrm>
              <a:off x="0" y="111521"/>
              <a:ext cx="5438375" cy="78971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i="0" kern="1200" baseline="0" dirty="0">
                  <a:solidFill>
                    <a:schemeClr val="tx1"/>
                  </a:solidFill>
                </a:rPr>
                <a:t>Intent: To enhance the contribution of VCSE/community by enabling workers to have more effective change conversations </a:t>
              </a:r>
              <a:endParaRPr lang="en-US" sz="2200" kern="1200" dirty="0">
                <a:solidFill>
                  <a:schemeClr val="tx1"/>
                </a:solidFill>
              </a:endParaRPr>
            </a:p>
          </p:txBody>
        </p:sp>
      </p:grpSp>
    </p:spTree>
    <p:extLst>
      <p:ext uri="{BB962C8B-B14F-4D97-AF65-F5344CB8AC3E}">
        <p14:creationId xmlns:p14="http://schemas.microsoft.com/office/powerpoint/2010/main" val="49462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ABC68-AA37-D245-C9D9-8D521AE6B25F}"/>
              </a:ext>
            </a:extLst>
          </p:cNvPr>
          <p:cNvSpPr>
            <a:spLocks noGrp="1"/>
          </p:cNvSpPr>
          <p:nvPr>
            <p:ph type="title"/>
          </p:nvPr>
        </p:nvSpPr>
        <p:spPr>
          <a:xfrm>
            <a:off x="368967" y="347704"/>
            <a:ext cx="4410075" cy="1325563"/>
          </a:xfrm>
        </p:spPr>
        <p:txBody>
          <a:bodyPr>
            <a:normAutofit fontScale="90000"/>
          </a:bodyPr>
          <a:lstStyle/>
          <a:p>
            <a:r>
              <a:rPr lang="en-GB" sz="3200" b="1" dirty="0">
                <a:solidFill>
                  <a:schemeClr val="accent2">
                    <a:lumMod val="75000"/>
                  </a:schemeClr>
                </a:solidFill>
              </a:rPr>
              <a:t>Skills to support behaviour change conversations  </a:t>
            </a:r>
          </a:p>
        </p:txBody>
      </p:sp>
      <p:graphicFrame>
        <p:nvGraphicFramePr>
          <p:cNvPr id="7" name="Diagram 6">
            <a:extLst>
              <a:ext uri="{FF2B5EF4-FFF2-40B4-BE49-F238E27FC236}">
                <a16:creationId xmlns:a16="http://schemas.microsoft.com/office/drawing/2014/main" id="{4105886E-74BC-A750-2734-B2D6B1C1837C}"/>
              </a:ext>
            </a:extLst>
          </p:cNvPr>
          <p:cNvGraphicFramePr/>
          <p:nvPr>
            <p:extLst>
              <p:ext uri="{D42A27DB-BD31-4B8C-83A1-F6EECF244321}">
                <p14:modId xmlns:p14="http://schemas.microsoft.com/office/powerpoint/2010/main" val="1815202010"/>
              </p:ext>
            </p:extLst>
          </p:nvPr>
        </p:nvGraphicFramePr>
        <p:xfrm>
          <a:off x="2457449" y="882580"/>
          <a:ext cx="8683625" cy="5909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itle 1">
            <a:extLst>
              <a:ext uri="{FF2B5EF4-FFF2-40B4-BE49-F238E27FC236}">
                <a16:creationId xmlns:a16="http://schemas.microsoft.com/office/drawing/2014/main" id="{50A7A222-70F6-ADFB-C483-FC5C1752425C}"/>
              </a:ext>
            </a:extLst>
          </p:cNvPr>
          <p:cNvSpPr txBox="1">
            <a:spLocks/>
          </p:cNvSpPr>
          <p:nvPr/>
        </p:nvSpPr>
        <p:spPr>
          <a:xfrm>
            <a:off x="465139" y="4969209"/>
            <a:ext cx="441007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3200" b="1" dirty="0">
              <a:solidFill>
                <a:srgbClr val="00B050"/>
              </a:solidFill>
            </a:endParaRPr>
          </a:p>
        </p:txBody>
      </p:sp>
      <p:sp>
        <p:nvSpPr>
          <p:cNvPr id="15" name="TextBox 14">
            <a:extLst>
              <a:ext uri="{FF2B5EF4-FFF2-40B4-BE49-F238E27FC236}">
                <a16:creationId xmlns:a16="http://schemas.microsoft.com/office/drawing/2014/main" id="{4A6D653C-1EE8-1CE7-1796-C0FA3C4060EF}"/>
              </a:ext>
            </a:extLst>
          </p:cNvPr>
          <p:cNvSpPr txBox="1"/>
          <p:nvPr/>
        </p:nvSpPr>
        <p:spPr>
          <a:xfrm>
            <a:off x="189310" y="4478971"/>
            <a:ext cx="3382565" cy="2277547"/>
          </a:xfrm>
          <a:prstGeom prst="rect">
            <a:avLst/>
          </a:prstGeom>
          <a:noFill/>
        </p:spPr>
        <p:txBody>
          <a:bodyPr wrap="square">
            <a:spAutoFit/>
          </a:bodyPr>
          <a:lstStyle/>
          <a:p>
            <a:pPr marL="0" indent="0">
              <a:buNone/>
            </a:pPr>
            <a:r>
              <a:rPr lang="en-GB" i="1" dirty="0"/>
              <a:t>Each person holds so much power within themselves that needs to be let out. Sometimes they just need a little nudge, a little direction, a little support, a little coaching, and the greatest things can happen. </a:t>
            </a:r>
          </a:p>
          <a:p>
            <a:pPr marL="0" indent="0" algn="r">
              <a:buNone/>
            </a:pPr>
            <a:r>
              <a:rPr lang="en-GB" sz="1600" dirty="0"/>
              <a:t>Pete Carroll (NFL Coach and Author)</a:t>
            </a:r>
          </a:p>
        </p:txBody>
      </p:sp>
    </p:spTree>
    <p:extLst>
      <p:ext uri="{BB962C8B-B14F-4D97-AF65-F5344CB8AC3E}">
        <p14:creationId xmlns:p14="http://schemas.microsoft.com/office/powerpoint/2010/main" val="209555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D897CD-CBF0-47EF-5617-3C7B1E477F9F}"/>
              </a:ext>
            </a:extLst>
          </p:cNvPr>
          <p:cNvSpPr>
            <a:spLocks noGrp="1"/>
          </p:cNvSpPr>
          <p:nvPr>
            <p:ph type="title"/>
          </p:nvPr>
        </p:nvSpPr>
        <p:spPr>
          <a:xfrm>
            <a:off x="572493" y="238539"/>
            <a:ext cx="11018520" cy="1434415"/>
          </a:xfrm>
        </p:spPr>
        <p:txBody>
          <a:bodyPr anchor="b">
            <a:normAutofit/>
          </a:bodyPr>
          <a:lstStyle/>
          <a:p>
            <a:r>
              <a:rPr lang="en-GB" sz="5400" b="1" dirty="0"/>
              <a:t>More than just training ….</a:t>
            </a: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6F0252B3-0B9A-6509-A374-3D0B795CEB22}"/>
              </a:ext>
            </a:extLst>
          </p:cNvPr>
          <p:cNvGraphicFramePr/>
          <p:nvPr>
            <p:extLst>
              <p:ext uri="{D42A27DB-BD31-4B8C-83A1-F6EECF244321}">
                <p14:modId xmlns:p14="http://schemas.microsoft.com/office/powerpoint/2010/main" val="392289786"/>
              </p:ext>
            </p:extLst>
          </p:nvPr>
        </p:nvGraphicFramePr>
        <p:xfrm>
          <a:off x="1059867" y="1948068"/>
          <a:ext cx="9594435" cy="4808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269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BF4ECF-6C1E-58C1-EE46-1A02C9F4DC94}"/>
              </a:ext>
            </a:extLst>
          </p:cNvPr>
          <p:cNvSpPr>
            <a:spLocks noGrp="1"/>
          </p:cNvSpPr>
          <p:nvPr>
            <p:ph type="title"/>
          </p:nvPr>
        </p:nvSpPr>
        <p:spPr>
          <a:xfrm>
            <a:off x="838200" y="673770"/>
            <a:ext cx="3220329" cy="2027227"/>
          </a:xfrm>
        </p:spPr>
        <p:txBody>
          <a:bodyPr anchor="t">
            <a:normAutofit fontScale="90000"/>
          </a:bodyPr>
          <a:lstStyle/>
          <a:p>
            <a:r>
              <a:rPr lang="en-GB" sz="5400" b="1" dirty="0">
                <a:solidFill>
                  <a:srgbClr val="FFFFFF"/>
                </a:solidFill>
              </a:rPr>
              <a:t>Things to consider at start up …</a:t>
            </a:r>
          </a:p>
        </p:txBody>
      </p:sp>
      <p:grpSp>
        <p:nvGrpSpPr>
          <p:cNvPr id="3" name="Group 2">
            <a:extLst>
              <a:ext uri="{FF2B5EF4-FFF2-40B4-BE49-F238E27FC236}">
                <a16:creationId xmlns:a16="http://schemas.microsoft.com/office/drawing/2014/main" id="{4026EFCA-3C99-F470-B2D2-10914A7254C0}"/>
              </a:ext>
            </a:extLst>
          </p:cNvPr>
          <p:cNvGrpSpPr/>
          <p:nvPr/>
        </p:nvGrpSpPr>
        <p:grpSpPr>
          <a:xfrm>
            <a:off x="4058529" y="317749"/>
            <a:ext cx="7872811" cy="6222502"/>
            <a:chOff x="2388825" y="-134724"/>
            <a:chExt cx="8027157" cy="6773100"/>
          </a:xfrm>
        </p:grpSpPr>
        <p:sp>
          <p:nvSpPr>
            <p:cNvPr id="6" name="Freeform: Shape 5">
              <a:extLst>
                <a:ext uri="{FF2B5EF4-FFF2-40B4-BE49-F238E27FC236}">
                  <a16:creationId xmlns:a16="http://schemas.microsoft.com/office/drawing/2014/main" id="{BE814027-FA40-FA66-EB3B-D15100891E6B}"/>
                </a:ext>
              </a:extLst>
            </p:cNvPr>
            <p:cNvSpPr/>
            <p:nvPr/>
          </p:nvSpPr>
          <p:spPr>
            <a:xfrm>
              <a:off x="5034093" y="-134724"/>
              <a:ext cx="2801478" cy="2513921"/>
            </a:xfrm>
            <a:custGeom>
              <a:avLst/>
              <a:gdLst>
                <a:gd name="connsiteX0" fmla="*/ 0 w 2801478"/>
                <a:gd name="connsiteY0" fmla="*/ 1256961 h 2513921"/>
                <a:gd name="connsiteX1" fmla="*/ 1400739 w 2801478"/>
                <a:gd name="connsiteY1" fmla="*/ 0 h 2513921"/>
                <a:gd name="connsiteX2" fmla="*/ 2801478 w 2801478"/>
                <a:gd name="connsiteY2" fmla="*/ 1256961 h 2513921"/>
                <a:gd name="connsiteX3" fmla="*/ 1400739 w 2801478"/>
                <a:gd name="connsiteY3" fmla="*/ 2513922 h 2513921"/>
                <a:gd name="connsiteX4" fmla="*/ 0 w 2801478"/>
                <a:gd name="connsiteY4" fmla="*/ 1256961 h 2513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1478" h="2513921">
                  <a:moveTo>
                    <a:pt x="0" y="1256961"/>
                  </a:moveTo>
                  <a:cubicBezTo>
                    <a:pt x="0" y="562761"/>
                    <a:pt x="627132" y="0"/>
                    <a:pt x="1400739" y="0"/>
                  </a:cubicBezTo>
                  <a:cubicBezTo>
                    <a:pt x="2174346" y="0"/>
                    <a:pt x="2801478" y="562761"/>
                    <a:pt x="2801478" y="1256961"/>
                  </a:cubicBezTo>
                  <a:cubicBezTo>
                    <a:pt x="2801478" y="1951161"/>
                    <a:pt x="2174346" y="2513922"/>
                    <a:pt x="1400739" y="2513922"/>
                  </a:cubicBezTo>
                  <a:cubicBezTo>
                    <a:pt x="627132" y="2513922"/>
                    <a:pt x="0" y="1951161"/>
                    <a:pt x="0" y="125696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35667" tIns="393555" rIns="435667" bIns="393555" numCol="1" spcCol="1270" anchor="ctr" anchorCtr="0">
              <a:noAutofit/>
            </a:bodyPr>
            <a:lstStyle/>
            <a:p>
              <a:pPr algn="ctr" defTabSz="640080">
                <a:lnSpc>
                  <a:spcPct val="90000"/>
                </a:lnSpc>
                <a:spcBef>
                  <a:spcPct val="0"/>
                </a:spcBef>
                <a:spcAft>
                  <a:spcPct val="35000"/>
                </a:spcAft>
              </a:pPr>
              <a:r>
                <a:rPr lang="en-GB" sz="1440" b="1" u="sng" kern="1200" dirty="0">
                  <a:solidFill>
                    <a:schemeClr val="tx1"/>
                  </a:solidFill>
                  <a:latin typeface="+mn-lt"/>
                  <a:ea typeface="+mn-ea"/>
                  <a:cs typeface="+mn-cs"/>
                </a:rPr>
                <a:t>Who : Audience? </a:t>
              </a:r>
            </a:p>
            <a:p>
              <a:pPr algn="ctr" defTabSz="640080">
                <a:lnSpc>
                  <a:spcPct val="90000"/>
                </a:lnSpc>
                <a:spcBef>
                  <a:spcPct val="0"/>
                </a:spcBef>
                <a:spcAft>
                  <a:spcPct val="35000"/>
                </a:spcAft>
              </a:pPr>
              <a:r>
                <a:rPr lang="en-GB" sz="1440" kern="1200" dirty="0">
                  <a:solidFill>
                    <a:schemeClr val="tx1"/>
                  </a:solidFill>
                  <a:latin typeface="+mn-lt"/>
                  <a:ea typeface="+mn-ea"/>
                  <a:cs typeface="+mn-cs"/>
                </a:rPr>
                <a:t>Which parts of the sector might need/want this ? </a:t>
              </a:r>
              <a:endParaRPr lang="en-GB" sz="2000" kern="1200" dirty="0"/>
            </a:p>
          </p:txBody>
        </p:sp>
        <p:sp>
          <p:nvSpPr>
            <p:cNvPr id="7" name="Freeform: Shape 6">
              <a:extLst>
                <a:ext uri="{FF2B5EF4-FFF2-40B4-BE49-F238E27FC236}">
                  <a16:creationId xmlns:a16="http://schemas.microsoft.com/office/drawing/2014/main" id="{DCE60328-5191-FF35-95C1-DB8D7E1A03C3}"/>
                </a:ext>
              </a:extLst>
            </p:cNvPr>
            <p:cNvSpPr/>
            <p:nvPr/>
          </p:nvSpPr>
          <p:spPr>
            <a:xfrm>
              <a:off x="7695226" y="2111830"/>
              <a:ext cx="2720756" cy="2634337"/>
            </a:xfrm>
            <a:custGeom>
              <a:avLst/>
              <a:gdLst>
                <a:gd name="connsiteX0" fmla="*/ 0 w 2720756"/>
                <a:gd name="connsiteY0" fmla="*/ 1317169 h 2634337"/>
                <a:gd name="connsiteX1" fmla="*/ 1360378 w 2720756"/>
                <a:gd name="connsiteY1" fmla="*/ 0 h 2634337"/>
                <a:gd name="connsiteX2" fmla="*/ 2720756 w 2720756"/>
                <a:gd name="connsiteY2" fmla="*/ 1317169 h 2634337"/>
                <a:gd name="connsiteX3" fmla="*/ 1360378 w 2720756"/>
                <a:gd name="connsiteY3" fmla="*/ 2634338 h 2634337"/>
                <a:gd name="connsiteX4" fmla="*/ 0 w 2720756"/>
                <a:gd name="connsiteY4" fmla="*/ 1317169 h 2634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0756" h="2634337">
                  <a:moveTo>
                    <a:pt x="0" y="1317169"/>
                  </a:moveTo>
                  <a:cubicBezTo>
                    <a:pt x="0" y="589717"/>
                    <a:pt x="609062" y="0"/>
                    <a:pt x="1360378" y="0"/>
                  </a:cubicBezTo>
                  <a:cubicBezTo>
                    <a:pt x="2111694" y="0"/>
                    <a:pt x="2720756" y="589717"/>
                    <a:pt x="2720756" y="1317169"/>
                  </a:cubicBezTo>
                  <a:cubicBezTo>
                    <a:pt x="2720756" y="2044621"/>
                    <a:pt x="2111694" y="2634338"/>
                    <a:pt x="1360378" y="2634338"/>
                  </a:cubicBezTo>
                  <a:cubicBezTo>
                    <a:pt x="609062" y="2634338"/>
                    <a:pt x="0" y="2044621"/>
                    <a:pt x="0" y="1317169"/>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23845" tIns="411190" rIns="423845" bIns="411190" numCol="1" spcCol="1270" anchor="ctr" anchorCtr="0">
              <a:noAutofit/>
            </a:bodyPr>
            <a:lstStyle/>
            <a:p>
              <a:pPr algn="ctr" defTabSz="640080">
                <a:lnSpc>
                  <a:spcPct val="90000"/>
                </a:lnSpc>
                <a:spcBef>
                  <a:spcPct val="0"/>
                </a:spcBef>
                <a:spcAft>
                  <a:spcPct val="35000"/>
                </a:spcAft>
              </a:pPr>
              <a:endParaRPr lang="en-GB" sz="1440" b="1" kern="1200" dirty="0">
                <a:solidFill>
                  <a:schemeClr val="tx1"/>
                </a:solidFill>
                <a:latin typeface="+mn-lt"/>
                <a:ea typeface="+mn-ea"/>
                <a:cs typeface="+mn-cs"/>
              </a:endParaRPr>
            </a:p>
            <a:p>
              <a:pPr algn="ctr" defTabSz="640080">
                <a:lnSpc>
                  <a:spcPct val="90000"/>
                </a:lnSpc>
                <a:spcBef>
                  <a:spcPct val="0"/>
                </a:spcBef>
                <a:spcAft>
                  <a:spcPct val="35000"/>
                </a:spcAft>
              </a:pPr>
              <a:r>
                <a:rPr lang="en-GB" sz="1440" b="1" u="sng" kern="1200" dirty="0">
                  <a:solidFill>
                    <a:schemeClr val="tx1"/>
                  </a:solidFill>
                  <a:latin typeface="+mn-lt"/>
                  <a:ea typeface="+mn-ea"/>
                  <a:cs typeface="+mn-cs"/>
                </a:rPr>
                <a:t>What: Skills?</a:t>
              </a:r>
            </a:p>
            <a:p>
              <a:pPr algn="ctr" defTabSz="640080">
                <a:lnSpc>
                  <a:spcPct val="90000"/>
                </a:lnSpc>
                <a:spcBef>
                  <a:spcPct val="0"/>
                </a:spcBef>
                <a:spcAft>
                  <a:spcPct val="35000"/>
                </a:spcAft>
              </a:pPr>
              <a:r>
                <a:rPr lang="en-GB" sz="1440" kern="1200" dirty="0">
                  <a:solidFill>
                    <a:schemeClr val="tx1"/>
                  </a:solidFill>
                  <a:latin typeface="+mn-lt"/>
                  <a:ea typeface="+mn-ea"/>
                  <a:cs typeface="+mn-cs"/>
                </a:rPr>
                <a:t>Do other skills come into this – beyond behavioural approaches ?</a:t>
              </a:r>
            </a:p>
            <a:p>
              <a:pPr defTabSz="640080">
                <a:lnSpc>
                  <a:spcPct val="90000"/>
                </a:lnSpc>
                <a:spcBef>
                  <a:spcPct val="0"/>
                </a:spcBef>
                <a:spcAft>
                  <a:spcPct val="35000"/>
                </a:spcAft>
              </a:pPr>
              <a:endParaRPr lang="en-GB" sz="1152" b="1" kern="1200" dirty="0">
                <a:solidFill>
                  <a:schemeClr val="tx1"/>
                </a:solidFill>
                <a:latin typeface="+mn-lt"/>
                <a:ea typeface="+mn-ea"/>
                <a:cs typeface="+mn-cs"/>
              </a:endParaRPr>
            </a:p>
            <a:p>
              <a:pPr marL="114300" lvl="1" indent="-114300" algn="l" defTabSz="533400">
                <a:lnSpc>
                  <a:spcPct val="90000"/>
                </a:lnSpc>
                <a:spcBef>
                  <a:spcPct val="0"/>
                </a:spcBef>
                <a:spcAft>
                  <a:spcPct val="15000"/>
                </a:spcAft>
                <a:buChar char="•"/>
              </a:pPr>
              <a:endParaRPr lang="en-GB" sz="1200" kern="1200" dirty="0"/>
            </a:p>
          </p:txBody>
        </p:sp>
        <p:sp>
          <p:nvSpPr>
            <p:cNvPr id="8" name="Freeform: Shape 7">
              <a:extLst>
                <a:ext uri="{FF2B5EF4-FFF2-40B4-BE49-F238E27FC236}">
                  <a16:creationId xmlns:a16="http://schemas.microsoft.com/office/drawing/2014/main" id="{B47182CA-6338-917A-54CC-05627A91ED05}"/>
                </a:ext>
              </a:extLst>
            </p:cNvPr>
            <p:cNvSpPr/>
            <p:nvPr/>
          </p:nvSpPr>
          <p:spPr>
            <a:xfrm>
              <a:off x="5049066" y="4124455"/>
              <a:ext cx="2801478" cy="2513921"/>
            </a:xfrm>
            <a:custGeom>
              <a:avLst/>
              <a:gdLst>
                <a:gd name="connsiteX0" fmla="*/ 0 w 2801478"/>
                <a:gd name="connsiteY0" fmla="*/ 1256961 h 2513921"/>
                <a:gd name="connsiteX1" fmla="*/ 1400739 w 2801478"/>
                <a:gd name="connsiteY1" fmla="*/ 0 h 2513921"/>
                <a:gd name="connsiteX2" fmla="*/ 2801478 w 2801478"/>
                <a:gd name="connsiteY2" fmla="*/ 1256961 h 2513921"/>
                <a:gd name="connsiteX3" fmla="*/ 1400739 w 2801478"/>
                <a:gd name="connsiteY3" fmla="*/ 2513922 h 2513921"/>
                <a:gd name="connsiteX4" fmla="*/ 0 w 2801478"/>
                <a:gd name="connsiteY4" fmla="*/ 1256961 h 2513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1478" h="2513921">
                  <a:moveTo>
                    <a:pt x="0" y="1256961"/>
                  </a:moveTo>
                  <a:cubicBezTo>
                    <a:pt x="0" y="562761"/>
                    <a:pt x="627132" y="0"/>
                    <a:pt x="1400739" y="0"/>
                  </a:cubicBezTo>
                  <a:cubicBezTo>
                    <a:pt x="2174346" y="0"/>
                    <a:pt x="2801478" y="562761"/>
                    <a:pt x="2801478" y="1256961"/>
                  </a:cubicBezTo>
                  <a:cubicBezTo>
                    <a:pt x="2801478" y="1951161"/>
                    <a:pt x="2174346" y="2513922"/>
                    <a:pt x="1400739" y="2513922"/>
                  </a:cubicBezTo>
                  <a:cubicBezTo>
                    <a:pt x="627132" y="2513922"/>
                    <a:pt x="0" y="1951161"/>
                    <a:pt x="0" y="125696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35667" tIns="393555" rIns="435667" bIns="393555" numCol="1" spcCol="1270" anchor="ctr" anchorCtr="0">
              <a:noAutofit/>
            </a:bodyPr>
            <a:lstStyle/>
            <a:p>
              <a:pPr algn="ctr" defTabSz="640080">
                <a:lnSpc>
                  <a:spcPct val="90000"/>
                </a:lnSpc>
                <a:spcBef>
                  <a:spcPct val="0"/>
                </a:spcBef>
                <a:spcAft>
                  <a:spcPct val="35000"/>
                </a:spcAft>
              </a:pPr>
              <a:endParaRPr lang="en-GB" sz="1440" b="1" kern="1200" dirty="0">
                <a:solidFill>
                  <a:schemeClr val="tx1"/>
                </a:solidFill>
                <a:latin typeface="+mn-lt"/>
                <a:ea typeface="+mn-ea"/>
                <a:cs typeface="+mn-cs"/>
              </a:endParaRPr>
            </a:p>
            <a:p>
              <a:pPr algn="ctr" defTabSz="640080">
                <a:lnSpc>
                  <a:spcPct val="90000"/>
                </a:lnSpc>
                <a:spcBef>
                  <a:spcPct val="0"/>
                </a:spcBef>
                <a:spcAft>
                  <a:spcPct val="35000"/>
                </a:spcAft>
              </a:pPr>
              <a:r>
                <a:rPr lang="en-GB" sz="1440" b="1" u="sng" kern="1200" dirty="0">
                  <a:solidFill>
                    <a:schemeClr val="tx1"/>
                  </a:solidFill>
                  <a:latin typeface="+mn-lt"/>
                  <a:ea typeface="+mn-ea"/>
                  <a:cs typeface="+mn-cs"/>
                </a:rPr>
                <a:t>How : Approach?</a:t>
              </a:r>
            </a:p>
            <a:p>
              <a:pPr algn="ctr" defTabSz="640080">
                <a:lnSpc>
                  <a:spcPct val="90000"/>
                </a:lnSpc>
                <a:spcBef>
                  <a:spcPct val="0"/>
                </a:spcBef>
                <a:spcAft>
                  <a:spcPct val="35000"/>
                </a:spcAft>
              </a:pPr>
              <a:r>
                <a:rPr lang="en-GB" sz="1440" kern="1200" dirty="0">
                  <a:solidFill>
                    <a:schemeClr val="tx1"/>
                  </a:solidFill>
                  <a:latin typeface="+mn-lt"/>
                  <a:ea typeface="+mn-ea"/>
                  <a:cs typeface="+mn-cs"/>
                </a:rPr>
                <a:t>By patch, type of organisation ?</a:t>
              </a:r>
            </a:p>
            <a:p>
              <a:pPr algn="ctr" defTabSz="640080">
                <a:lnSpc>
                  <a:spcPct val="90000"/>
                </a:lnSpc>
                <a:spcBef>
                  <a:spcPct val="0"/>
                </a:spcBef>
                <a:spcAft>
                  <a:spcPct val="35000"/>
                </a:spcAft>
              </a:pPr>
              <a:r>
                <a:rPr lang="en-GB" sz="1440" dirty="0"/>
                <a:t>Phased or big bang?</a:t>
              </a:r>
              <a:endParaRPr lang="en-GB" sz="1440" kern="1200" dirty="0">
                <a:solidFill>
                  <a:schemeClr val="tx1"/>
                </a:solidFill>
                <a:latin typeface="+mn-lt"/>
                <a:ea typeface="+mn-ea"/>
                <a:cs typeface="+mn-cs"/>
              </a:endParaRPr>
            </a:p>
            <a:p>
              <a:pPr algn="ctr" defTabSz="640080">
                <a:lnSpc>
                  <a:spcPct val="90000"/>
                </a:lnSpc>
                <a:spcBef>
                  <a:spcPct val="0"/>
                </a:spcBef>
                <a:spcAft>
                  <a:spcPct val="35000"/>
                </a:spcAft>
              </a:pPr>
              <a:r>
                <a:rPr lang="en-GB" sz="1440" kern="1200" dirty="0">
                  <a:solidFill>
                    <a:schemeClr val="tx1"/>
                  </a:solidFill>
                  <a:latin typeface="+mn-lt"/>
                  <a:ea typeface="+mn-ea"/>
                  <a:cs typeface="+mn-cs"/>
                </a:rPr>
                <a:t>What sector structures might support?  </a:t>
              </a:r>
              <a:endParaRPr lang="en-GB" sz="2000" kern="1200" dirty="0"/>
            </a:p>
          </p:txBody>
        </p:sp>
        <p:sp>
          <p:nvSpPr>
            <p:cNvPr id="9" name="Freeform: Shape 8">
              <a:extLst>
                <a:ext uri="{FF2B5EF4-FFF2-40B4-BE49-F238E27FC236}">
                  <a16:creationId xmlns:a16="http://schemas.microsoft.com/office/drawing/2014/main" id="{8CA1F1F2-6CA1-6E00-4BF1-12DDDA2183A8}"/>
                </a:ext>
              </a:extLst>
            </p:cNvPr>
            <p:cNvSpPr/>
            <p:nvPr/>
          </p:nvSpPr>
          <p:spPr>
            <a:xfrm>
              <a:off x="2388825" y="2172038"/>
              <a:ext cx="2801478" cy="2513921"/>
            </a:xfrm>
            <a:custGeom>
              <a:avLst/>
              <a:gdLst>
                <a:gd name="connsiteX0" fmla="*/ 0 w 2801478"/>
                <a:gd name="connsiteY0" fmla="*/ 1256961 h 2513921"/>
                <a:gd name="connsiteX1" fmla="*/ 1400739 w 2801478"/>
                <a:gd name="connsiteY1" fmla="*/ 0 h 2513921"/>
                <a:gd name="connsiteX2" fmla="*/ 2801478 w 2801478"/>
                <a:gd name="connsiteY2" fmla="*/ 1256961 h 2513921"/>
                <a:gd name="connsiteX3" fmla="*/ 1400739 w 2801478"/>
                <a:gd name="connsiteY3" fmla="*/ 2513922 h 2513921"/>
                <a:gd name="connsiteX4" fmla="*/ 0 w 2801478"/>
                <a:gd name="connsiteY4" fmla="*/ 1256961 h 2513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1478" h="2513921">
                  <a:moveTo>
                    <a:pt x="0" y="1256961"/>
                  </a:moveTo>
                  <a:cubicBezTo>
                    <a:pt x="0" y="562761"/>
                    <a:pt x="627132" y="0"/>
                    <a:pt x="1400739" y="0"/>
                  </a:cubicBezTo>
                  <a:cubicBezTo>
                    <a:pt x="2174346" y="0"/>
                    <a:pt x="2801478" y="562761"/>
                    <a:pt x="2801478" y="1256961"/>
                  </a:cubicBezTo>
                  <a:cubicBezTo>
                    <a:pt x="2801478" y="1951161"/>
                    <a:pt x="2174346" y="2513922"/>
                    <a:pt x="1400739" y="2513922"/>
                  </a:cubicBezTo>
                  <a:cubicBezTo>
                    <a:pt x="627132" y="2513922"/>
                    <a:pt x="0" y="1951161"/>
                    <a:pt x="0" y="125696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35667" tIns="393555" rIns="435667" bIns="393555" numCol="1" spcCol="1270" anchor="ctr" anchorCtr="0">
              <a:noAutofit/>
            </a:bodyPr>
            <a:lstStyle/>
            <a:p>
              <a:pPr algn="ctr" defTabSz="640080">
                <a:lnSpc>
                  <a:spcPct val="90000"/>
                </a:lnSpc>
                <a:spcBef>
                  <a:spcPct val="0"/>
                </a:spcBef>
                <a:spcAft>
                  <a:spcPct val="35000"/>
                </a:spcAft>
              </a:pPr>
              <a:r>
                <a:rPr lang="en-GB" sz="1440" b="1" u="sng" kern="1200" dirty="0">
                  <a:solidFill>
                    <a:schemeClr val="tx1"/>
                  </a:solidFill>
                  <a:latin typeface="+mn-lt"/>
                  <a:ea typeface="+mn-ea"/>
                  <a:cs typeface="+mn-cs"/>
                </a:rPr>
                <a:t>Sustainability?</a:t>
              </a:r>
            </a:p>
            <a:p>
              <a:pPr algn="ctr" defTabSz="640080">
                <a:lnSpc>
                  <a:spcPct val="90000"/>
                </a:lnSpc>
                <a:spcBef>
                  <a:spcPct val="0"/>
                </a:spcBef>
                <a:spcAft>
                  <a:spcPct val="35000"/>
                </a:spcAft>
              </a:pPr>
              <a:r>
                <a:rPr lang="en-GB" sz="1440" kern="1200" dirty="0">
                  <a:solidFill>
                    <a:schemeClr val="tx1"/>
                  </a:solidFill>
                  <a:latin typeface="+mn-lt"/>
                  <a:ea typeface="+mn-ea"/>
                  <a:cs typeface="+mn-cs"/>
                </a:rPr>
                <a:t>How to start to build capacity in sector for ongoing workforce development </a:t>
              </a:r>
              <a:endParaRPr lang="en-GB" sz="2000" kern="1200" dirty="0"/>
            </a:p>
          </p:txBody>
        </p:sp>
        <p:sp>
          <p:nvSpPr>
            <p:cNvPr id="5" name="Freeform: Shape 4">
              <a:extLst>
                <a:ext uri="{FF2B5EF4-FFF2-40B4-BE49-F238E27FC236}">
                  <a16:creationId xmlns:a16="http://schemas.microsoft.com/office/drawing/2014/main" id="{F496DFC9-BC93-DD59-A2E7-F27A40352AB1}"/>
                </a:ext>
              </a:extLst>
            </p:cNvPr>
            <p:cNvSpPr/>
            <p:nvPr/>
          </p:nvSpPr>
          <p:spPr>
            <a:xfrm>
              <a:off x="5049959" y="2027895"/>
              <a:ext cx="2799664" cy="2490836"/>
            </a:xfrm>
            <a:custGeom>
              <a:avLst/>
              <a:gdLst>
                <a:gd name="connsiteX0" fmla="*/ 0 w 2799664"/>
                <a:gd name="connsiteY0" fmla="*/ 1245418 h 2490836"/>
                <a:gd name="connsiteX1" fmla="*/ 1399832 w 2799664"/>
                <a:gd name="connsiteY1" fmla="*/ 0 h 2490836"/>
                <a:gd name="connsiteX2" fmla="*/ 2799664 w 2799664"/>
                <a:gd name="connsiteY2" fmla="*/ 1245418 h 2490836"/>
                <a:gd name="connsiteX3" fmla="*/ 1399832 w 2799664"/>
                <a:gd name="connsiteY3" fmla="*/ 2490836 h 2490836"/>
                <a:gd name="connsiteX4" fmla="*/ 0 w 2799664"/>
                <a:gd name="connsiteY4" fmla="*/ 1245418 h 24908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9664" h="2490836">
                  <a:moveTo>
                    <a:pt x="0" y="1245418"/>
                  </a:moveTo>
                  <a:cubicBezTo>
                    <a:pt x="0" y="557593"/>
                    <a:pt x="626726" y="0"/>
                    <a:pt x="1399832" y="0"/>
                  </a:cubicBezTo>
                  <a:cubicBezTo>
                    <a:pt x="2172938" y="0"/>
                    <a:pt x="2799664" y="557593"/>
                    <a:pt x="2799664" y="1245418"/>
                  </a:cubicBezTo>
                  <a:cubicBezTo>
                    <a:pt x="2799664" y="1933243"/>
                    <a:pt x="2172938" y="2490836"/>
                    <a:pt x="1399832" y="2490836"/>
                  </a:cubicBezTo>
                  <a:cubicBezTo>
                    <a:pt x="626726" y="2490836"/>
                    <a:pt x="0" y="1933243"/>
                    <a:pt x="0" y="1245418"/>
                  </a:cubicBezTo>
                  <a:close/>
                </a:path>
              </a:pathLst>
            </a:custGeom>
            <a:solidFill>
              <a:srgbClr val="FFC000">
                <a:alpha val="50000"/>
              </a:srgbClr>
            </a:solid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441751" tIns="396524" rIns="441751" bIns="396524" numCol="1" spcCol="1270" anchor="ctr" anchorCtr="0">
              <a:noAutofit/>
            </a:bodyPr>
            <a:lstStyle/>
            <a:p>
              <a:pPr algn="ctr" defTabSz="800100">
                <a:lnSpc>
                  <a:spcPct val="90000"/>
                </a:lnSpc>
                <a:spcBef>
                  <a:spcPct val="0"/>
                </a:spcBef>
                <a:spcAft>
                  <a:spcPct val="35000"/>
                </a:spcAft>
              </a:pPr>
              <a:r>
                <a:rPr lang="en-GB" sz="1800" b="1" kern="1200" dirty="0">
                  <a:solidFill>
                    <a:schemeClr val="tx1"/>
                  </a:solidFill>
                  <a:latin typeface="+mn-lt"/>
                  <a:ea typeface="+mn-ea"/>
                  <a:cs typeface="+mn-cs"/>
                </a:rPr>
                <a:t>Conversations for Change </a:t>
              </a:r>
              <a:endParaRPr lang="en-GB" sz="2500" b="1" kern="1200" dirty="0"/>
            </a:p>
          </p:txBody>
        </p:sp>
      </p:grpSp>
      <p:sp>
        <p:nvSpPr>
          <p:cNvPr id="11" name="TextBox 10">
            <a:extLst>
              <a:ext uri="{FF2B5EF4-FFF2-40B4-BE49-F238E27FC236}">
                <a16:creationId xmlns:a16="http://schemas.microsoft.com/office/drawing/2014/main" id="{150BE464-C895-717C-A491-82BCF5A63F34}"/>
              </a:ext>
            </a:extLst>
          </p:cNvPr>
          <p:cNvSpPr txBox="1"/>
          <p:nvPr/>
        </p:nvSpPr>
        <p:spPr>
          <a:xfrm>
            <a:off x="246022" y="5085629"/>
            <a:ext cx="6097712" cy="1477328"/>
          </a:xfrm>
          <a:prstGeom prst="rect">
            <a:avLst/>
          </a:prstGeom>
          <a:noFill/>
        </p:spPr>
        <p:txBody>
          <a:bodyPr wrap="square">
            <a:spAutoFit/>
          </a:bodyPr>
          <a:lstStyle/>
          <a:p>
            <a:pPr lvl="1"/>
            <a:r>
              <a:rPr lang="en-GB" dirty="0"/>
              <a:t>And what else?</a:t>
            </a:r>
          </a:p>
          <a:p>
            <a:pPr marL="742950" lvl="1" indent="-285750">
              <a:buFont typeface="Arial" panose="020B0604020202020204" pitchFamily="34" charset="0"/>
              <a:buChar char="•"/>
            </a:pPr>
            <a:r>
              <a:rPr lang="en-GB" sz="1800" dirty="0"/>
              <a:t>What does it make you think about?</a:t>
            </a:r>
          </a:p>
          <a:p>
            <a:pPr marL="742950" lvl="1" indent="-285750">
              <a:buFont typeface="Arial" panose="020B0604020202020204" pitchFamily="34" charset="0"/>
              <a:buChar char="•"/>
            </a:pPr>
            <a:r>
              <a:rPr lang="en-GB" sz="1800" dirty="0"/>
              <a:t>What are you thinking about it?</a:t>
            </a:r>
          </a:p>
          <a:p>
            <a:pPr marL="742950" lvl="1" indent="-285750">
              <a:buFont typeface="Arial" panose="020B0604020202020204" pitchFamily="34" charset="0"/>
              <a:buChar char="•"/>
            </a:pPr>
            <a:r>
              <a:rPr lang="en-GB" sz="1800" dirty="0"/>
              <a:t>What do you suggest – ideas?</a:t>
            </a:r>
          </a:p>
          <a:p>
            <a:pPr marL="742950" lvl="1" indent="-285750">
              <a:buFont typeface="Arial" panose="020B0604020202020204" pitchFamily="34" charset="0"/>
              <a:buChar char="•"/>
            </a:pPr>
            <a:r>
              <a:rPr lang="en-GB" sz="1800" dirty="0"/>
              <a:t>What might be a good next step? </a:t>
            </a:r>
          </a:p>
        </p:txBody>
      </p:sp>
    </p:spTree>
    <p:extLst>
      <p:ext uri="{BB962C8B-B14F-4D97-AF65-F5344CB8AC3E}">
        <p14:creationId xmlns:p14="http://schemas.microsoft.com/office/powerpoint/2010/main" val="2070749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A4F21F172DF3408BA318411708962B" ma:contentTypeVersion="14" ma:contentTypeDescription="Create a new document." ma:contentTypeScope="" ma:versionID="1cd7eed28fb964be081885ab0068fd05">
  <xsd:schema xmlns:xsd="http://www.w3.org/2001/XMLSchema" xmlns:xs="http://www.w3.org/2001/XMLSchema" xmlns:p="http://schemas.microsoft.com/office/2006/metadata/properties" xmlns:ns3="c6547543-54dc-4145-92a6-16f529aa8765" xmlns:ns4="19616f39-4082-4702-b749-9fd803c72de7" targetNamespace="http://schemas.microsoft.com/office/2006/metadata/properties" ma:root="true" ma:fieldsID="1a39cb8ef7a75044870b3c927a616447" ns3:_="" ns4:_="">
    <xsd:import namespace="c6547543-54dc-4145-92a6-16f529aa8765"/>
    <xsd:import namespace="19616f39-4082-4702-b749-9fd803c72de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547543-54dc-4145-92a6-16f529aa87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9616f39-4082-4702-b749-9fd803c72de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6547543-54dc-4145-92a6-16f529aa8765" xsi:nil="true"/>
  </documentManagement>
</p:properties>
</file>

<file path=customXml/itemProps1.xml><?xml version="1.0" encoding="utf-8"?>
<ds:datastoreItem xmlns:ds="http://schemas.openxmlformats.org/officeDocument/2006/customXml" ds:itemID="{B054716D-673A-4DD1-988E-55306B868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547543-54dc-4145-92a6-16f529aa8765"/>
    <ds:schemaRef ds:uri="19616f39-4082-4702-b749-9fd803c72d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F0E6C1-B9A4-4539-AFE0-34ABCEEB8D12}">
  <ds:schemaRefs>
    <ds:schemaRef ds:uri="http://schemas.microsoft.com/sharepoint/v3/contenttype/forms"/>
  </ds:schemaRefs>
</ds:datastoreItem>
</file>

<file path=customXml/itemProps3.xml><?xml version="1.0" encoding="utf-8"?>
<ds:datastoreItem xmlns:ds="http://schemas.openxmlformats.org/officeDocument/2006/customXml" ds:itemID="{577C82BC-35C7-4E0D-AD7E-FB0B445B00C9}">
  <ds:schemaRef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19616f39-4082-4702-b749-9fd803c72de7"/>
    <ds:schemaRef ds:uri="http://purl.org/dc/terms/"/>
    <ds:schemaRef ds:uri="c6547543-54dc-4145-92a6-16f529aa8765"/>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12929</TotalTime>
  <Words>1394</Words>
  <PresentationFormat>Widescreen</PresentationFormat>
  <Paragraphs>135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Gotham SSm A</vt:lpstr>
      <vt:lpstr>senregular</vt:lpstr>
      <vt:lpstr>Office Theme</vt:lpstr>
      <vt:lpstr>How can we understand and develop the capability of VCSE workforce to have conversations that challenge, encourage, and empower people to make positive change?   </vt:lpstr>
      <vt:lpstr>Vision :  To enable people to thrive by feeling more motivated, confident and in control of managing their own health and wellbeing. </vt:lpstr>
      <vt:lpstr>Aim : To invest in Community Workforce to tackle Health Inequalities   </vt:lpstr>
      <vt:lpstr>Skills to support behaviour change conversations  </vt:lpstr>
      <vt:lpstr>More than just training ….</vt:lpstr>
      <vt:lpstr>Things to consider at start 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2023-12-03T11:53:24Z</dcterms:created>
  <dcterms:modified xsi:type="dcterms:W3CDTF">2023-12-13T15:48:47Z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0x01010099A4F21F172DF3408BA318411708962B</vt:lpwstr>
  </property>
</Properties>
</file>